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85" r:id="rId1"/>
    <p:sldMasterId id="2147483796" r:id="rId2"/>
  </p:sldMasterIdLst>
  <p:notesMasterIdLst>
    <p:notesMasterId r:id="rId29"/>
  </p:notesMasterIdLst>
  <p:handoutMasterIdLst>
    <p:handoutMasterId r:id="rId30"/>
  </p:handoutMasterIdLst>
  <p:sldIdLst>
    <p:sldId id="256" r:id="rId3"/>
    <p:sldId id="334" r:id="rId4"/>
    <p:sldId id="325" r:id="rId5"/>
    <p:sldId id="340" r:id="rId6"/>
    <p:sldId id="262" r:id="rId7"/>
    <p:sldId id="355" r:id="rId8"/>
    <p:sldId id="341" r:id="rId9"/>
    <p:sldId id="358" r:id="rId10"/>
    <p:sldId id="359" r:id="rId11"/>
    <p:sldId id="360" r:id="rId12"/>
    <p:sldId id="342" r:id="rId13"/>
    <p:sldId id="343" r:id="rId14"/>
    <p:sldId id="344" r:id="rId15"/>
    <p:sldId id="345" r:id="rId16"/>
    <p:sldId id="346" r:id="rId17"/>
    <p:sldId id="347" r:id="rId18"/>
    <p:sldId id="348" r:id="rId19"/>
    <p:sldId id="349" r:id="rId20"/>
    <p:sldId id="350" r:id="rId21"/>
    <p:sldId id="351" r:id="rId22"/>
    <p:sldId id="352" r:id="rId23"/>
    <p:sldId id="353" r:id="rId24"/>
    <p:sldId id="336" r:id="rId25"/>
    <p:sldId id="339" r:id="rId26"/>
    <p:sldId id="331" r:id="rId27"/>
    <p:sldId id="357" r:id="rId28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48B"/>
    <a:srgbClr val="18447E"/>
    <a:srgbClr val="003F82"/>
    <a:srgbClr val="0071B1"/>
    <a:srgbClr val="43ABAC"/>
    <a:srgbClr val="FFFB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38" autoAdjust="0"/>
    <p:restoredTop sz="81486" autoAdjust="0"/>
  </p:normalViewPr>
  <p:slideViewPr>
    <p:cSldViewPr snapToGrid="0" snapToObjects="1">
      <p:cViewPr varScale="1">
        <p:scale>
          <a:sx n="95" d="100"/>
          <a:sy n="95" d="100"/>
        </p:scale>
        <p:origin x="-2094" y="-90"/>
      </p:cViewPr>
      <p:guideLst>
        <p:guide orient="horz" pos="3670"/>
        <p:guide pos="297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EE26FF-44EB-F148-BF86-4388A47884E4}" type="datetime1">
              <a:rPr lang="fi-FI" smtClean="0"/>
              <a:t>21.8.2015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721A2C-291A-3749-BF5B-B6C279F496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7567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5733AC-19BA-C745-AE88-CF58CF79D828}" type="datetime1">
              <a:rPr lang="fi-FI" smtClean="0"/>
              <a:t>21.8.2015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C003FF-0F83-6F44-AA1E-AE23E091E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98461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C003FF-0F83-6F44-AA1E-AE23E091E37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8781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 smtClean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C003FF-0F83-6F44-AA1E-AE23E091E37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3366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C003FF-0F83-6F44-AA1E-AE23E091E37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0045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C003FF-0F83-6F44-AA1E-AE23E091E37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1555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C003FF-0F83-6F44-AA1E-AE23E091E37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5091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 smtClean="0"/>
              <a:t>ISP = Internet</a:t>
            </a:r>
            <a:r>
              <a:rPr lang="fi-FI" baseline="0" dirty="0" smtClean="0"/>
              <a:t> Service Provider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baseline="0" dirty="0" smtClean="0"/>
              <a:t>APT = Advanced </a:t>
            </a:r>
            <a:r>
              <a:rPr lang="fi-FI" baseline="0" dirty="0" err="1" smtClean="0"/>
              <a:t>Persistent</a:t>
            </a:r>
            <a:r>
              <a:rPr lang="fi-FI" baseline="0" dirty="0" smtClean="0"/>
              <a:t> </a:t>
            </a:r>
            <a:r>
              <a:rPr lang="fi-FI" baseline="0" dirty="0" err="1" smtClean="0"/>
              <a:t>Threat</a:t>
            </a:r>
            <a:endParaRPr lang="fi-FI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baseline="0" dirty="0" smtClean="0"/>
              <a:t>CIP = Critical </a:t>
            </a:r>
            <a:r>
              <a:rPr lang="fi-FI" baseline="0" dirty="0" err="1" smtClean="0"/>
              <a:t>Infrastructure</a:t>
            </a:r>
            <a:r>
              <a:rPr lang="fi-FI" baseline="0" dirty="0" smtClean="0"/>
              <a:t> Provider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C003FF-0F83-6F44-AA1E-AE23E091E37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7838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C003FF-0F83-6F44-AA1E-AE23E091E37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35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C003FF-0F83-6F44-AA1E-AE23E091E37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071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C003FF-0F83-6F44-AA1E-AE23E091E37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6397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C003FF-0F83-6F44-AA1E-AE23E091E37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1668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C003FF-0F83-6F44-AA1E-AE23E091E37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8757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C003FF-0F83-6F44-AA1E-AE23E091E37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32827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 smtClean="0"/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C003FF-0F83-6F44-AA1E-AE23E091E37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90444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C003FF-0F83-6F44-AA1E-AE23E091E37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20830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C003FF-0F83-6F44-AA1E-AE23E091E374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20830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 err="1" smtClean="0"/>
              <a:t>Various</a:t>
            </a:r>
            <a:r>
              <a:rPr lang="fi-FI" dirty="0" smtClean="0"/>
              <a:t> </a:t>
            </a:r>
            <a:r>
              <a:rPr lang="fi-FI" dirty="0" err="1" smtClean="0"/>
              <a:t>issues</a:t>
            </a:r>
            <a:r>
              <a:rPr lang="fi-FI" dirty="0" smtClean="0"/>
              <a:t> </a:t>
            </a:r>
            <a:r>
              <a:rPr lang="fi-FI" dirty="0" err="1" smtClean="0"/>
              <a:t>have</a:t>
            </a:r>
            <a:r>
              <a:rPr lang="fi-FI" dirty="0" smtClean="0"/>
              <a:t> to </a:t>
            </a:r>
            <a:r>
              <a:rPr lang="fi-FI" dirty="0" err="1" smtClean="0"/>
              <a:t>be</a:t>
            </a:r>
            <a:r>
              <a:rPr lang="fi-FI" dirty="0" smtClean="0"/>
              <a:t> </a:t>
            </a:r>
            <a:r>
              <a:rPr lang="fi-FI" dirty="0" err="1" smtClean="0"/>
              <a:t>considered</a:t>
            </a:r>
            <a:r>
              <a:rPr lang="fi-FI" dirty="0" smtClean="0"/>
              <a:t> </a:t>
            </a:r>
            <a:r>
              <a:rPr lang="fi-FI" dirty="0" err="1" smtClean="0"/>
              <a:t>if</a:t>
            </a:r>
            <a:r>
              <a:rPr lang="fi-FI" dirty="0" smtClean="0"/>
              <a:t> </a:t>
            </a:r>
            <a:r>
              <a:rPr lang="fi-FI" dirty="0" err="1" smtClean="0"/>
              <a:t>you</a:t>
            </a:r>
            <a:r>
              <a:rPr lang="fi-FI" dirty="0" smtClean="0"/>
              <a:t> </a:t>
            </a:r>
            <a:r>
              <a:rPr lang="fi-FI" dirty="0" err="1" smtClean="0"/>
              <a:t>want</a:t>
            </a:r>
            <a:r>
              <a:rPr lang="fi-FI" baseline="0" dirty="0" smtClean="0"/>
              <a:t> to </a:t>
            </a:r>
            <a:r>
              <a:rPr lang="fi-FI" baseline="0" dirty="0" err="1" smtClean="0"/>
              <a:t>develop</a:t>
            </a:r>
            <a:r>
              <a:rPr lang="fi-FI" baseline="0" dirty="0" smtClean="0"/>
              <a:t> </a:t>
            </a:r>
            <a:r>
              <a:rPr lang="fi-FI" baseline="0" dirty="0" err="1" smtClean="0"/>
              <a:t>legislation</a:t>
            </a:r>
            <a:r>
              <a:rPr lang="fi-FI" baseline="0" dirty="0" smtClean="0"/>
              <a:t> on data </a:t>
            </a:r>
            <a:r>
              <a:rPr lang="fi-FI" baseline="0" dirty="0" err="1" smtClean="0"/>
              <a:t>gathering</a:t>
            </a:r>
            <a:r>
              <a:rPr lang="fi-FI" baseline="0" dirty="0" smtClean="0"/>
              <a:t> and </a:t>
            </a:r>
            <a:r>
              <a:rPr lang="fi-FI" baseline="0" dirty="0" err="1" smtClean="0"/>
              <a:t>intelligence</a:t>
            </a:r>
            <a:r>
              <a:rPr lang="fi-FI" baseline="0" dirty="0" smtClean="0"/>
              <a:t>. </a:t>
            </a:r>
            <a:endParaRPr lang="fi-FI" dirty="0" smtClean="0"/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C003FF-0F83-6F44-AA1E-AE23E091E374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0048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</a:t>
            </a:r>
            <a:endParaRPr lang="fi-FI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C003FF-0F83-6F44-AA1E-AE23E091E37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7577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C003FF-0F83-6F44-AA1E-AE23E091E37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3483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C003FF-0F83-6F44-AA1E-AE23E091E37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8866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C003FF-0F83-6F44-AA1E-AE23E091E37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9811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C003FF-0F83-6F44-AA1E-AE23E091E37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3804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C003FF-0F83-6F44-AA1E-AE23E091E37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0557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C003FF-0F83-6F44-AA1E-AE23E091E37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4937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"/>
          <p:cNvSpPr>
            <a:spLocks noGrp="1"/>
          </p:cNvSpPr>
          <p:nvPr>
            <p:ph idx="1"/>
          </p:nvPr>
        </p:nvSpPr>
        <p:spPr>
          <a:xfrm>
            <a:off x="498729" y="4297679"/>
            <a:ext cx="6043469" cy="16052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  <a:endParaRPr lang="en-US" dirty="0"/>
          </a:p>
        </p:txBody>
      </p:sp>
      <p:sp>
        <p:nvSpPr>
          <p:cNvPr id="7" name="Title Placeholder 2"/>
          <p:cNvSpPr>
            <a:spLocks noGrp="1"/>
          </p:cNvSpPr>
          <p:nvPr>
            <p:ph type="title"/>
          </p:nvPr>
        </p:nvSpPr>
        <p:spPr>
          <a:xfrm>
            <a:off x="498730" y="3353053"/>
            <a:ext cx="6043468" cy="9446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327BF-5659-EE47-80EF-EFBD4A70D23B}" type="datetime1">
              <a:rPr lang="fi-FI" smtClean="0"/>
              <a:t>21.8.2015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9903E-039B-6747-809A-B6BB401784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367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ja kuva Bullet 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748482"/>
            <a:ext cx="7190592" cy="595134"/>
          </a:xfrm>
          <a:prstGeom prst="rect">
            <a:avLst/>
          </a:prstGeom>
        </p:spPr>
        <p:txBody>
          <a:bodyPr vert="horz"/>
          <a:lstStyle>
            <a:lvl1pPr algn="l">
              <a:defRPr sz="2800">
                <a:latin typeface="Calibri"/>
                <a:cs typeface="Calibri"/>
              </a:defRPr>
            </a:lvl1pPr>
          </a:lstStyle>
          <a:p>
            <a:r>
              <a:rPr lang="fi-FI" dirty="0" smtClean="0"/>
              <a:t>Otsikko | </a:t>
            </a:r>
            <a:r>
              <a:rPr lang="fi-FI" dirty="0" err="1" smtClean="0"/>
              <a:t>Calibri</a:t>
            </a:r>
            <a:r>
              <a:rPr lang="fi-FI" dirty="0" smtClean="0"/>
              <a:t> | 28 </a:t>
            </a:r>
            <a:r>
              <a:rPr lang="fi-FI" dirty="0" err="1" smtClean="0"/>
              <a:t>pt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57200" y="1504482"/>
            <a:ext cx="4065688" cy="4271224"/>
          </a:xfrm>
          <a:prstGeom prst="rect">
            <a:avLst/>
          </a:prstGeom>
        </p:spPr>
        <p:txBody>
          <a:bodyPr vert="horz"/>
          <a:lstStyle>
            <a:lvl1pPr marL="180975" indent="-180975">
              <a:buClr>
                <a:schemeClr val="tx2"/>
              </a:buClr>
              <a:buFont typeface="Wingdings" charset="2"/>
              <a:buChar char="§"/>
              <a:defRPr sz="1400">
                <a:latin typeface="+mn-lt"/>
              </a:defRPr>
            </a:lvl1pPr>
            <a:lvl2pPr marL="627063" indent="-169863">
              <a:buClr>
                <a:schemeClr val="tx2"/>
              </a:buClr>
              <a:buFont typeface="Wingdings" charset="2"/>
              <a:buChar char="§"/>
              <a:defRPr sz="1400">
                <a:latin typeface="+mn-lt"/>
              </a:defRPr>
            </a:lvl2pPr>
            <a:lvl3pPr marL="1081088" indent="-166688">
              <a:buClr>
                <a:schemeClr val="tx2"/>
              </a:buClr>
              <a:buFont typeface="Wingdings" charset="2"/>
              <a:buChar char="§"/>
              <a:defRPr sz="1400">
                <a:latin typeface="+mn-lt"/>
              </a:defRPr>
            </a:lvl3pPr>
            <a:lvl4pPr marL="1525588" indent="-153988">
              <a:buClr>
                <a:schemeClr val="tx2"/>
              </a:buClr>
              <a:buFont typeface="Wingdings" charset="2"/>
              <a:buChar char="§"/>
              <a:defRPr sz="1400">
                <a:latin typeface="+mn-lt"/>
              </a:defRPr>
            </a:lvl4pPr>
            <a:lvl5pPr marL="1974850" indent="-228600">
              <a:buClr>
                <a:schemeClr val="tx2"/>
              </a:buClr>
              <a:buFont typeface="Wingdings" charset="2"/>
              <a:buChar char="§"/>
              <a:defRPr sz="1400">
                <a:latin typeface="+mn-lt"/>
              </a:defRPr>
            </a:lvl5pPr>
          </a:lstStyle>
          <a:p>
            <a:pPr lvl="0"/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text</a:t>
            </a:r>
            <a:r>
              <a:rPr lang="fi-FI" dirty="0" smtClean="0"/>
              <a:t> </a:t>
            </a:r>
            <a:r>
              <a:rPr lang="fi-FI" dirty="0" err="1" smtClean="0"/>
              <a:t>styles</a:t>
            </a:r>
            <a:endParaRPr lang="fi-FI" dirty="0" smtClean="0"/>
          </a:p>
          <a:p>
            <a:pPr lvl="1"/>
            <a:r>
              <a:rPr lang="fi-FI" dirty="0" smtClean="0"/>
              <a:t>Second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2"/>
            <a:r>
              <a:rPr lang="fi-FI" dirty="0" smtClean="0"/>
              <a:t>Third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3"/>
            <a:r>
              <a:rPr lang="fi-FI" dirty="0" err="1" smtClean="0"/>
              <a:t>Fourth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4"/>
            <a:r>
              <a:rPr lang="fi-FI" dirty="0" err="1" smtClean="0"/>
              <a:t>Fifth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691033" y="1504482"/>
            <a:ext cx="2956759" cy="4271224"/>
          </a:xfrm>
          <a:prstGeom prst="rect">
            <a:avLst/>
          </a:prstGeom>
        </p:spPr>
        <p:txBody>
          <a:bodyPr vert="horz"/>
          <a:lstStyle>
            <a:lvl1pPr marL="342900" indent="-342900">
              <a:buClr>
                <a:schemeClr val="tx2"/>
              </a:buClr>
              <a:buFont typeface="Wingdings" charset="2"/>
              <a:buChar char="§"/>
              <a:defRPr>
                <a:latin typeface="Calibri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457D5-80AF-7143-9C76-7BD0543332E9}" type="datetime1">
              <a:rPr lang="fi-FI" smtClean="0"/>
              <a:pPr/>
              <a:t>21.8.2015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849903E-039B-6747-809A-B6BB401784C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5105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ja kuva versi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748482"/>
            <a:ext cx="7190592" cy="595134"/>
          </a:xfrm>
          <a:prstGeom prst="rect">
            <a:avLst/>
          </a:prstGeom>
        </p:spPr>
        <p:txBody>
          <a:bodyPr vert="horz"/>
          <a:lstStyle>
            <a:lvl1pPr algn="l">
              <a:defRPr sz="2800">
                <a:latin typeface="Calibri"/>
                <a:cs typeface="Calibri"/>
              </a:defRPr>
            </a:lvl1pPr>
          </a:lstStyle>
          <a:p>
            <a:r>
              <a:rPr lang="fi-FI" dirty="0" smtClean="0"/>
              <a:t>Otsikko | </a:t>
            </a:r>
            <a:r>
              <a:rPr lang="fi-FI" dirty="0" err="1" smtClean="0"/>
              <a:t>Calibri</a:t>
            </a:r>
            <a:r>
              <a:rPr lang="fi-FI" dirty="0" smtClean="0"/>
              <a:t> | 28 </a:t>
            </a:r>
            <a:r>
              <a:rPr lang="fi-FI" dirty="0" err="1" smtClean="0"/>
              <a:t>pt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57200" y="1504482"/>
            <a:ext cx="3001963" cy="4271224"/>
          </a:xfrm>
          <a:prstGeom prst="rect">
            <a:avLst/>
          </a:prstGeom>
        </p:spPr>
        <p:txBody>
          <a:bodyPr vert="horz"/>
          <a:lstStyle>
            <a:lvl1pPr marL="0" indent="0">
              <a:buClr>
                <a:schemeClr val="tx2"/>
              </a:buClr>
              <a:buFontTx/>
              <a:buNone/>
              <a:defRPr sz="1400">
                <a:latin typeface="+mn-lt"/>
              </a:defRPr>
            </a:lvl1pPr>
            <a:lvl2pPr marL="457200" indent="0">
              <a:buClr>
                <a:schemeClr val="tx2"/>
              </a:buClr>
              <a:buFontTx/>
              <a:buNone/>
              <a:defRPr sz="1400">
                <a:latin typeface="+mn-lt"/>
              </a:defRPr>
            </a:lvl2pPr>
            <a:lvl3pPr marL="914400" indent="0">
              <a:buClr>
                <a:schemeClr val="tx2"/>
              </a:buClr>
              <a:buFontTx/>
              <a:buNone/>
              <a:defRPr sz="1400">
                <a:latin typeface="+mn-lt"/>
              </a:defRPr>
            </a:lvl3pPr>
            <a:lvl4pPr marL="1371600" indent="0">
              <a:buClr>
                <a:schemeClr val="tx2"/>
              </a:buClr>
              <a:buFontTx/>
              <a:buNone/>
              <a:defRPr sz="1400">
                <a:latin typeface="+mn-lt"/>
              </a:defRPr>
            </a:lvl4pPr>
            <a:lvl5pPr marL="1746250" indent="0">
              <a:buClr>
                <a:schemeClr val="tx2"/>
              </a:buClr>
              <a:buFontTx/>
              <a:buNone/>
              <a:defRPr sz="1400">
                <a:latin typeface="+mn-lt"/>
              </a:defRPr>
            </a:lvl5pPr>
          </a:lstStyle>
          <a:p>
            <a:pPr lvl="0"/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text</a:t>
            </a:r>
            <a:r>
              <a:rPr lang="fi-FI" dirty="0" smtClean="0"/>
              <a:t> </a:t>
            </a:r>
            <a:r>
              <a:rPr lang="fi-FI" dirty="0" err="1" smtClean="0"/>
              <a:t>styles</a:t>
            </a:r>
            <a:endParaRPr lang="fi-FI" dirty="0" smtClean="0"/>
          </a:p>
          <a:p>
            <a:pPr lvl="1"/>
            <a:r>
              <a:rPr lang="fi-FI" dirty="0" smtClean="0"/>
              <a:t>Second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2"/>
            <a:r>
              <a:rPr lang="fi-FI" dirty="0" smtClean="0"/>
              <a:t>Third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3"/>
            <a:r>
              <a:rPr lang="fi-FI" dirty="0" err="1" smtClean="0"/>
              <a:t>Fourth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4"/>
            <a:r>
              <a:rPr lang="fi-FI" dirty="0" err="1" smtClean="0"/>
              <a:t>Fifth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3652838" y="1504482"/>
            <a:ext cx="3994954" cy="4271224"/>
          </a:xfrm>
          <a:prstGeom prst="rect">
            <a:avLst/>
          </a:prstGeom>
        </p:spPr>
        <p:txBody>
          <a:bodyPr vert="horz"/>
          <a:lstStyle>
            <a:lvl1pPr marL="0" indent="0">
              <a:buClr>
                <a:schemeClr val="tx2"/>
              </a:buClr>
              <a:buFontTx/>
              <a:buNone/>
              <a:defRPr>
                <a:latin typeface="Calibri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457D5-80AF-7143-9C76-7BD0543332E9}" type="datetime1">
              <a:rPr lang="fi-FI" smtClean="0"/>
              <a:pPr/>
              <a:t>21.8.2015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849903E-039B-6747-809A-B6BB401784C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88238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ja kuva versio 2 Bullet 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748482"/>
            <a:ext cx="7190592" cy="595134"/>
          </a:xfrm>
          <a:prstGeom prst="rect">
            <a:avLst/>
          </a:prstGeom>
        </p:spPr>
        <p:txBody>
          <a:bodyPr vert="horz"/>
          <a:lstStyle>
            <a:lvl1pPr algn="l">
              <a:defRPr sz="2800">
                <a:latin typeface="Calibri"/>
                <a:cs typeface="Calibri"/>
              </a:defRPr>
            </a:lvl1pPr>
          </a:lstStyle>
          <a:p>
            <a:r>
              <a:rPr lang="fi-FI" dirty="0" smtClean="0"/>
              <a:t>Otsikko | </a:t>
            </a:r>
            <a:r>
              <a:rPr lang="fi-FI" dirty="0" err="1" smtClean="0"/>
              <a:t>Calibri</a:t>
            </a:r>
            <a:r>
              <a:rPr lang="fi-FI" dirty="0" smtClean="0"/>
              <a:t> | 28 </a:t>
            </a:r>
            <a:r>
              <a:rPr lang="fi-FI" dirty="0" err="1" smtClean="0"/>
              <a:t>pt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57200" y="1504482"/>
            <a:ext cx="3001963" cy="4271224"/>
          </a:xfrm>
          <a:prstGeom prst="rect">
            <a:avLst/>
          </a:prstGeom>
        </p:spPr>
        <p:txBody>
          <a:bodyPr vert="horz"/>
          <a:lstStyle>
            <a:lvl1pPr marL="180975" indent="-180975">
              <a:buClr>
                <a:schemeClr val="tx2"/>
              </a:buClr>
              <a:buFont typeface="Wingdings" charset="2"/>
              <a:buChar char="§"/>
              <a:defRPr sz="1400">
                <a:latin typeface="+mn-lt"/>
              </a:defRPr>
            </a:lvl1pPr>
            <a:lvl2pPr marL="627063" indent="-169863">
              <a:buClr>
                <a:schemeClr val="tx2"/>
              </a:buClr>
              <a:buFont typeface="Wingdings" charset="2"/>
              <a:buChar char="§"/>
              <a:defRPr sz="1400">
                <a:latin typeface="+mn-lt"/>
              </a:defRPr>
            </a:lvl2pPr>
            <a:lvl3pPr marL="1081088" indent="-166688">
              <a:buClr>
                <a:schemeClr val="tx2"/>
              </a:buClr>
              <a:buFont typeface="Wingdings" charset="2"/>
              <a:buChar char="§"/>
              <a:defRPr sz="1400">
                <a:latin typeface="+mn-lt"/>
              </a:defRPr>
            </a:lvl3pPr>
            <a:lvl4pPr marL="1525588" indent="-153988">
              <a:buClr>
                <a:schemeClr val="tx2"/>
              </a:buClr>
              <a:buFont typeface="Wingdings" charset="2"/>
              <a:buChar char="§"/>
              <a:defRPr sz="1400">
                <a:latin typeface="+mn-lt"/>
              </a:defRPr>
            </a:lvl4pPr>
            <a:lvl5pPr marL="1974850" indent="-228600">
              <a:buClr>
                <a:schemeClr val="tx2"/>
              </a:buClr>
              <a:buFont typeface="Wingdings" charset="2"/>
              <a:buChar char="§"/>
              <a:defRPr sz="1400">
                <a:latin typeface="+mn-lt"/>
              </a:defRPr>
            </a:lvl5pPr>
          </a:lstStyle>
          <a:p>
            <a:pPr lvl="0"/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text</a:t>
            </a:r>
            <a:r>
              <a:rPr lang="fi-FI" dirty="0" smtClean="0"/>
              <a:t> </a:t>
            </a:r>
            <a:r>
              <a:rPr lang="fi-FI" dirty="0" err="1" smtClean="0"/>
              <a:t>styles</a:t>
            </a:r>
            <a:endParaRPr lang="fi-FI" dirty="0" smtClean="0"/>
          </a:p>
          <a:p>
            <a:pPr lvl="1"/>
            <a:r>
              <a:rPr lang="fi-FI" dirty="0" smtClean="0"/>
              <a:t>Second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2"/>
            <a:r>
              <a:rPr lang="fi-FI" dirty="0" smtClean="0"/>
              <a:t>Third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3"/>
            <a:r>
              <a:rPr lang="fi-FI" dirty="0" err="1" smtClean="0"/>
              <a:t>Fourth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4"/>
            <a:r>
              <a:rPr lang="fi-FI" dirty="0" err="1" smtClean="0"/>
              <a:t>Fifth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3652838" y="1504482"/>
            <a:ext cx="3994954" cy="4271224"/>
          </a:xfrm>
          <a:prstGeom prst="rect">
            <a:avLst/>
          </a:prstGeom>
        </p:spPr>
        <p:txBody>
          <a:bodyPr vert="horz"/>
          <a:lstStyle>
            <a:lvl1pPr marL="342900" indent="-342900">
              <a:buClr>
                <a:schemeClr val="tx2"/>
              </a:buClr>
              <a:buFont typeface="Wingdings" charset="2"/>
              <a:buChar char="§"/>
              <a:defRPr>
                <a:latin typeface="Calibri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457D5-80AF-7143-9C76-7BD0543332E9}" type="datetime1">
              <a:rPr lang="fi-FI" smtClean="0"/>
              <a:pPr/>
              <a:t>21.8.2015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849903E-039B-6747-809A-B6BB401784C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5065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kakansi Yhteystied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Reuna_elementti_sininen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2672" y="0"/>
            <a:ext cx="1481328" cy="6858000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1169555" y="2512897"/>
            <a:ext cx="4733042" cy="2057197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30000"/>
              </a:lnSpc>
              <a:spcBef>
                <a:spcPts val="0"/>
              </a:spcBef>
              <a:buClr>
                <a:schemeClr val="tx2"/>
              </a:buClr>
              <a:buFontTx/>
              <a:buNone/>
              <a:defRPr sz="1050">
                <a:solidFill>
                  <a:srgbClr val="17447D"/>
                </a:solidFill>
                <a:latin typeface="+mn-lt"/>
              </a:defRPr>
            </a:lvl1pPr>
            <a:lvl2pPr marL="457200" indent="0">
              <a:lnSpc>
                <a:spcPct val="130000"/>
              </a:lnSpc>
              <a:spcBef>
                <a:spcPts val="0"/>
              </a:spcBef>
              <a:buClr>
                <a:schemeClr val="tx2"/>
              </a:buClr>
              <a:buFontTx/>
              <a:buNone/>
              <a:defRPr sz="1050">
                <a:solidFill>
                  <a:srgbClr val="17447D"/>
                </a:solidFill>
                <a:latin typeface="+mn-lt"/>
              </a:defRPr>
            </a:lvl2pPr>
            <a:lvl3pPr marL="914400" indent="0">
              <a:lnSpc>
                <a:spcPct val="130000"/>
              </a:lnSpc>
              <a:spcBef>
                <a:spcPts val="0"/>
              </a:spcBef>
              <a:buClr>
                <a:schemeClr val="tx2"/>
              </a:buClr>
              <a:buFontTx/>
              <a:buNone/>
              <a:defRPr sz="1050">
                <a:solidFill>
                  <a:srgbClr val="17447D"/>
                </a:solidFill>
                <a:latin typeface="+mn-lt"/>
              </a:defRPr>
            </a:lvl3pPr>
            <a:lvl4pPr marL="1371600" indent="0">
              <a:lnSpc>
                <a:spcPct val="130000"/>
              </a:lnSpc>
              <a:spcBef>
                <a:spcPts val="0"/>
              </a:spcBef>
              <a:buClr>
                <a:schemeClr val="tx2"/>
              </a:buClr>
              <a:buFontTx/>
              <a:buNone/>
              <a:defRPr sz="1050">
                <a:solidFill>
                  <a:srgbClr val="17447D"/>
                </a:solidFill>
                <a:latin typeface="+mn-lt"/>
              </a:defRPr>
            </a:lvl4pPr>
            <a:lvl5pPr marL="1746250" indent="0">
              <a:lnSpc>
                <a:spcPct val="130000"/>
              </a:lnSpc>
              <a:spcBef>
                <a:spcPts val="0"/>
              </a:spcBef>
              <a:buClr>
                <a:schemeClr val="tx2"/>
              </a:buClr>
              <a:buFontTx/>
              <a:buNone/>
              <a:defRPr sz="1050">
                <a:solidFill>
                  <a:srgbClr val="17447D"/>
                </a:solidFill>
                <a:latin typeface="+mn-lt"/>
              </a:defRPr>
            </a:lvl5pPr>
          </a:lstStyle>
          <a:p>
            <a:pPr lvl="0"/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text</a:t>
            </a:r>
            <a:r>
              <a:rPr lang="fi-FI" dirty="0" smtClean="0"/>
              <a:t> </a:t>
            </a:r>
            <a:r>
              <a:rPr lang="fi-FI" dirty="0" err="1" smtClean="0"/>
              <a:t>styles</a:t>
            </a:r>
            <a:endParaRPr lang="fi-FI" dirty="0" smtClean="0"/>
          </a:p>
          <a:p>
            <a:pPr lvl="1"/>
            <a:r>
              <a:rPr lang="fi-FI" dirty="0" smtClean="0"/>
              <a:t>Second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2"/>
            <a:r>
              <a:rPr lang="fi-FI" dirty="0" smtClean="0"/>
              <a:t>Third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3"/>
            <a:r>
              <a:rPr lang="fi-FI" dirty="0" err="1" smtClean="0"/>
              <a:t>Fourth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4"/>
            <a:r>
              <a:rPr lang="fi-FI" dirty="0" err="1" smtClean="0"/>
              <a:t>Fifth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457D5-80AF-7143-9C76-7BD0543332E9}" type="datetime1">
              <a:rPr lang="fi-FI" smtClean="0"/>
              <a:pPr/>
              <a:t>21.8.2015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849903E-039B-6747-809A-B6BB401784C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Turvallisuuskomitea_logo_is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164" y="1545028"/>
            <a:ext cx="2518505" cy="713391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301525" y="6154499"/>
            <a:ext cx="2055859" cy="70350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4281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kakansi VALMIIT Yhteystied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Reuna_elementti_sininen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2672" y="0"/>
            <a:ext cx="1481328" cy="68580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457D5-80AF-7143-9C76-7BD0543332E9}" type="datetime1">
              <a:rPr lang="fi-FI" smtClean="0"/>
              <a:pPr/>
              <a:t>21.8.2015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849903E-039B-6747-809A-B6BB401784C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Turvallisuuskomitea_logo_is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164" y="1545028"/>
            <a:ext cx="2518505" cy="713391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301525" y="6154499"/>
            <a:ext cx="2055859" cy="70350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ate Placeholder 3"/>
          <p:cNvSpPr txBox="1">
            <a:spLocks/>
          </p:cNvSpPr>
          <p:nvPr userDrawn="1"/>
        </p:nvSpPr>
        <p:spPr>
          <a:xfrm>
            <a:off x="1169555" y="2515625"/>
            <a:ext cx="2911365" cy="290357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rgbClr val="053E8F"/>
                </a:solidFill>
                <a:latin typeface="Calibri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457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050" dirty="0" smtClean="0"/>
              <a:t>Turvallisuuskomitea</a:t>
            </a:r>
            <a:br>
              <a:rPr lang="fi-FI" sz="1050" dirty="0" smtClean="0"/>
            </a:br>
            <a:r>
              <a:rPr lang="fi-FI" sz="1050" dirty="0" smtClean="0"/>
              <a:t>Eteläinen Makasiinikatu 8</a:t>
            </a:r>
            <a:br>
              <a:rPr lang="fi-FI" sz="1050" dirty="0" smtClean="0"/>
            </a:br>
            <a:r>
              <a:rPr lang="fi-FI" sz="1050" dirty="0" smtClean="0"/>
              <a:t>PL 31, 00131 HELSINKI</a:t>
            </a:r>
          </a:p>
          <a:p>
            <a:pPr marL="0" marR="0" indent="0" algn="l" defTabSz="457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050" dirty="0" smtClean="0"/>
              <a:t>Puhelin: +358 295 16001</a:t>
            </a:r>
            <a:br>
              <a:rPr lang="fi-FI" sz="1050" dirty="0" smtClean="0"/>
            </a:br>
            <a:r>
              <a:rPr lang="fi-FI" sz="1050" dirty="0" err="1" smtClean="0"/>
              <a:t>tk@turvallisuuskomitea.fi</a:t>
            </a:r>
            <a:endParaRPr lang="fi-FI" sz="1050" dirty="0" smtClean="0"/>
          </a:p>
          <a:p>
            <a:pPr marL="0" marR="0" indent="0" algn="l" defTabSz="457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050" dirty="0" err="1" smtClean="0"/>
              <a:t>www.turvallisuuskomitea.fi</a:t>
            </a:r>
            <a:endParaRPr lang="fi-FI" sz="1050" dirty="0" smtClean="0"/>
          </a:p>
          <a:p>
            <a:pPr marL="0" marR="0" indent="0" algn="l" defTabSz="457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34496954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11188" y="44624"/>
            <a:ext cx="7010400" cy="11430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09600" y="1196752"/>
            <a:ext cx="7010400" cy="4464496"/>
          </a:xfrm>
          <a:prstGeom prst="rect">
            <a:avLst/>
          </a:prstGeom>
        </p:spPr>
        <p:txBody>
          <a:bodyPr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xfrm>
            <a:off x="4139952" y="6165304"/>
            <a:ext cx="2232273" cy="311696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70E0B8-A846-461D-B495-BCB6E1BFF132}" type="datetime1">
              <a:rPr lang="fi-FI" smtClean="0"/>
              <a:pPr>
                <a:defRPr/>
              </a:pPr>
              <a:t>21.8.2015</a:t>
            </a:fld>
            <a:endParaRPr lang="en-US" dirty="0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CD62A8-6217-4246-A73F-177DF0BC62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Tekstikehys 5"/>
          <p:cNvSpPr txBox="1"/>
          <p:nvPr userDrawn="1"/>
        </p:nvSpPr>
        <p:spPr>
          <a:xfrm>
            <a:off x="4139952" y="5877272"/>
            <a:ext cx="22322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i-FI" sz="1200" dirty="0" smtClean="0">
                <a:latin typeface="+mn-lt"/>
              </a:rPr>
              <a:t>Kansliapäällikkö Arto Räty</a:t>
            </a:r>
          </a:p>
        </p:txBody>
      </p:sp>
    </p:spTree>
    <p:extLst>
      <p:ext uri="{BB962C8B-B14F-4D97-AF65-F5344CB8AC3E}">
        <p14:creationId xmlns:p14="http://schemas.microsoft.com/office/powerpoint/2010/main" val="321222731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327BF-5659-EE47-80EF-EFBD4A70D23B}" type="datetime1">
              <a:rPr lang="fi-FI" smtClean="0"/>
              <a:t>21.8.2015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9903E-039B-6747-809A-B6BB401784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170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yhjä ilman reunakaar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 flipH="1">
            <a:off x="7583832" y="0"/>
            <a:ext cx="1560168" cy="685800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327BF-5659-EE47-80EF-EFBD4A70D23B}" type="datetime1">
              <a:rPr lang="fi-FI" smtClean="0"/>
              <a:t>21.8.2015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9903E-039B-6747-809A-B6BB401784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423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iso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746180"/>
            <a:ext cx="7190592" cy="709715"/>
          </a:xfrm>
          <a:prstGeom prst="rect">
            <a:avLst/>
          </a:prstGeom>
        </p:spPr>
        <p:txBody>
          <a:bodyPr vert="horz"/>
          <a:lstStyle>
            <a:lvl1pPr algn="l">
              <a:defRPr sz="2800" baseline="0">
                <a:solidFill>
                  <a:schemeClr val="tx2"/>
                </a:solidFill>
                <a:latin typeface="Calibri"/>
                <a:cs typeface="Calibri"/>
              </a:defRPr>
            </a:lvl1pPr>
          </a:lstStyle>
          <a:p>
            <a:r>
              <a:rPr lang="fi-FI" dirty="0" smtClean="0"/>
              <a:t>Otsikko | </a:t>
            </a:r>
            <a:r>
              <a:rPr lang="fi-FI" dirty="0" err="1" smtClean="0"/>
              <a:t>Calibri</a:t>
            </a:r>
            <a:r>
              <a:rPr lang="fi-FI" dirty="0" smtClean="0"/>
              <a:t> | 28 </a:t>
            </a:r>
            <a:r>
              <a:rPr lang="fi-FI" dirty="0" err="1" smtClean="0"/>
              <a:t>pt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457D5-80AF-7143-9C76-7BD0543332E9}" type="datetime1">
              <a:rPr lang="fi-FI" smtClean="0"/>
              <a:t>21.8.2015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849903E-039B-6747-809A-B6BB401784C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457200" y="1502179"/>
            <a:ext cx="7190592" cy="4281153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1400" baseline="0">
                <a:latin typeface="+mn-lt"/>
              </a:defRPr>
            </a:lvl1pPr>
            <a:lvl2pPr marL="457200" indent="0" algn="l">
              <a:buNone/>
              <a:defRPr sz="1400">
                <a:latin typeface="+mn-lt"/>
              </a:defRPr>
            </a:lvl2pPr>
            <a:lvl3pPr marL="914400" indent="0" algn="l">
              <a:buNone/>
              <a:defRPr sz="1400">
                <a:latin typeface="+mn-lt"/>
              </a:defRPr>
            </a:lvl3pPr>
            <a:lvl4pPr marL="1371600" indent="0" algn="l">
              <a:buNone/>
              <a:defRPr sz="1400">
                <a:latin typeface="+mn-lt"/>
              </a:defRPr>
            </a:lvl4pPr>
            <a:lvl5pPr marL="1828800" indent="0" algn="l">
              <a:buNone/>
              <a:defRPr sz="1400">
                <a:latin typeface="+mn-lt"/>
              </a:defRPr>
            </a:lvl5pPr>
          </a:lstStyle>
          <a:p>
            <a:pPr lvl="0"/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val="3807272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kosivu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457D5-80AF-7143-9C76-7BD0543332E9}" type="datetime1">
              <a:rPr lang="fi-FI" smtClean="0"/>
              <a:t>21.8.2015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849903E-039B-6747-809A-B6BB401784C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0" y="0"/>
            <a:ext cx="9144000" cy="6857999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1400" baseline="0">
                <a:latin typeface="+mn-lt"/>
              </a:defRPr>
            </a:lvl1pPr>
            <a:lvl2pPr marL="457200" indent="0" algn="l">
              <a:buNone/>
              <a:defRPr sz="1400">
                <a:latin typeface="+mn-lt"/>
              </a:defRPr>
            </a:lvl2pPr>
            <a:lvl3pPr marL="914400" indent="0" algn="l">
              <a:buNone/>
              <a:defRPr sz="1400">
                <a:latin typeface="+mn-lt"/>
              </a:defRPr>
            </a:lvl3pPr>
            <a:lvl4pPr marL="1371600" indent="0" algn="l">
              <a:buNone/>
              <a:defRPr sz="1400">
                <a:latin typeface="+mn-lt"/>
              </a:defRPr>
            </a:lvl4pPr>
            <a:lvl5pPr marL="1828800" indent="0" algn="l">
              <a:buNone/>
              <a:defRPr sz="1400">
                <a:latin typeface="+mn-lt"/>
              </a:defRPr>
            </a:lvl5pPr>
          </a:lstStyle>
          <a:p>
            <a:pPr lvl="0"/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val="3936560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502180"/>
            <a:ext cx="7190592" cy="4281152"/>
          </a:xfrm>
          <a:prstGeom prst="rect">
            <a:avLst/>
          </a:prstGeom>
        </p:spPr>
        <p:txBody>
          <a:bodyPr vert="horz"/>
          <a:lstStyle>
            <a:lvl1pPr marL="0" indent="0">
              <a:buFont typeface="Arial"/>
              <a:buNone/>
              <a:defRPr sz="1400">
                <a:latin typeface="Calibri"/>
                <a:cs typeface="Calibri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 dirty="0" smtClean="0"/>
              <a:t>Tekstiä</a:t>
            </a:r>
          </a:p>
          <a:p>
            <a:pPr lvl="0"/>
            <a:endParaRPr lang="fi-FI" dirty="0" smtClean="0"/>
          </a:p>
          <a:p>
            <a:pPr lvl="0"/>
            <a:endParaRPr lang="fi-FI" dirty="0" smtClean="0"/>
          </a:p>
          <a:p>
            <a:pPr lvl="0"/>
            <a:endParaRPr lang="fi-FI" dirty="0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457D5-80AF-7143-9C76-7BD0543332E9}" type="datetime1">
              <a:rPr lang="fi-FI" smtClean="0"/>
              <a:t>21.8.2015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849903E-039B-6747-809A-B6BB401784C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746180"/>
            <a:ext cx="7190592" cy="709715"/>
          </a:xfrm>
          <a:prstGeom prst="rect">
            <a:avLst/>
          </a:prstGeom>
        </p:spPr>
        <p:txBody>
          <a:bodyPr vert="horz"/>
          <a:lstStyle>
            <a:lvl1pPr algn="l">
              <a:defRPr sz="2800">
                <a:solidFill>
                  <a:schemeClr val="tx2"/>
                </a:solidFill>
                <a:latin typeface="Calibri"/>
                <a:cs typeface="Calibri"/>
              </a:defRPr>
            </a:lvl1pPr>
          </a:lstStyle>
          <a:p>
            <a:r>
              <a:rPr lang="fi-FI" dirty="0" smtClean="0"/>
              <a:t>Otsikko | </a:t>
            </a:r>
            <a:r>
              <a:rPr lang="fi-FI" dirty="0" err="1" smtClean="0"/>
              <a:t>Calibri</a:t>
            </a:r>
            <a:r>
              <a:rPr lang="fi-FI" dirty="0" smtClean="0"/>
              <a:t> | 28 </a:t>
            </a:r>
            <a:r>
              <a:rPr lang="fi-FI" dirty="0" err="1" smtClean="0"/>
              <a:t>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2844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ksti Bullet 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502180"/>
            <a:ext cx="7190592" cy="4281152"/>
          </a:xfrm>
          <a:prstGeom prst="rect">
            <a:avLst/>
          </a:prstGeom>
        </p:spPr>
        <p:txBody>
          <a:bodyPr vert="horz"/>
          <a:lstStyle>
            <a:lvl1pPr marL="285750" indent="-285750">
              <a:buClr>
                <a:schemeClr val="tx2"/>
              </a:buClr>
              <a:buFont typeface="Wingdings" charset="2"/>
              <a:buChar char="§"/>
              <a:defRPr sz="1400">
                <a:latin typeface="Calibri"/>
                <a:cs typeface="Calibri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 dirty="0" smtClean="0"/>
              <a:t>Tekstiä</a:t>
            </a:r>
          </a:p>
          <a:p>
            <a:pPr lvl="0"/>
            <a:endParaRPr lang="fi-FI" dirty="0" smtClean="0"/>
          </a:p>
          <a:p>
            <a:pPr lvl="0"/>
            <a:endParaRPr lang="fi-FI" dirty="0" smtClean="0"/>
          </a:p>
          <a:p>
            <a:pPr lvl="0"/>
            <a:endParaRPr lang="fi-FI" dirty="0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457D5-80AF-7143-9C76-7BD0543332E9}" type="datetime1">
              <a:rPr lang="fi-FI" smtClean="0"/>
              <a:t>21.8.2015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849903E-039B-6747-809A-B6BB401784C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746180"/>
            <a:ext cx="7190592" cy="709715"/>
          </a:xfrm>
          <a:prstGeom prst="rect">
            <a:avLst/>
          </a:prstGeom>
        </p:spPr>
        <p:txBody>
          <a:bodyPr vert="horz"/>
          <a:lstStyle>
            <a:lvl1pPr algn="l">
              <a:defRPr sz="2800">
                <a:solidFill>
                  <a:schemeClr val="tx2"/>
                </a:solidFill>
                <a:latin typeface="Calibri"/>
                <a:cs typeface="Calibri"/>
              </a:defRPr>
            </a:lvl1pPr>
          </a:lstStyle>
          <a:p>
            <a:r>
              <a:rPr lang="fi-FI" dirty="0" smtClean="0"/>
              <a:t>Otsikko | </a:t>
            </a:r>
            <a:r>
              <a:rPr lang="fi-FI" dirty="0" err="1" smtClean="0"/>
              <a:t>Calibri</a:t>
            </a:r>
            <a:r>
              <a:rPr lang="fi-FI" dirty="0" smtClean="0"/>
              <a:t> | 28 </a:t>
            </a:r>
            <a:r>
              <a:rPr lang="fi-FI" dirty="0" err="1" smtClean="0"/>
              <a:t>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7888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753806"/>
            <a:ext cx="7190592" cy="585635"/>
          </a:xfrm>
          <a:prstGeom prst="rect">
            <a:avLst/>
          </a:prstGeom>
        </p:spPr>
        <p:txBody>
          <a:bodyPr vert="horz"/>
          <a:lstStyle>
            <a:lvl1pPr algn="l">
              <a:defRPr sz="2800">
                <a:solidFill>
                  <a:schemeClr val="tx2"/>
                </a:solidFill>
                <a:latin typeface="Calibri"/>
                <a:cs typeface="Calibri"/>
              </a:defRPr>
            </a:lvl1pPr>
          </a:lstStyle>
          <a:p>
            <a:r>
              <a:rPr lang="fi-FI" dirty="0" smtClean="0"/>
              <a:t>Otsikko | </a:t>
            </a:r>
            <a:r>
              <a:rPr lang="fi-FI" dirty="0" err="1" smtClean="0"/>
              <a:t>Calibri</a:t>
            </a:r>
            <a:r>
              <a:rPr lang="fi-FI" dirty="0" smtClean="0"/>
              <a:t> | 28 </a:t>
            </a:r>
            <a:r>
              <a:rPr lang="fi-FI" dirty="0" err="1" smtClean="0"/>
              <a:t>pt</a:t>
            </a:r>
            <a:endParaRPr lang="en-US" dirty="0"/>
          </a:p>
        </p:txBody>
      </p:sp>
      <p:sp>
        <p:nvSpPr>
          <p:cNvPr id="7" name="Media Placeholder 6"/>
          <p:cNvSpPr>
            <a:spLocks noGrp="1"/>
          </p:cNvSpPr>
          <p:nvPr>
            <p:ph type="media" sz="quarter" idx="12"/>
          </p:nvPr>
        </p:nvSpPr>
        <p:spPr>
          <a:xfrm>
            <a:off x="457200" y="1502180"/>
            <a:ext cx="7190592" cy="427352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457D5-80AF-7143-9C76-7BD0543332E9}" type="datetime1">
              <a:rPr lang="fi-FI" smtClean="0"/>
              <a:t>21.8.2015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849903E-039B-6747-809A-B6BB401784C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7745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749993"/>
            <a:ext cx="7190592" cy="598487"/>
          </a:xfrm>
          <a:prstGeom prst="rect">
            <a:avLst/>
          </a:prstGeom>
        </p:spPr>
        <p:txBody>
          <a:bodyPr vert="horz"/>
          <a:lstStyle>
            <a:lvl1pPr algn="l">
              <a:defRPr sz="2800">
                <a:solidFill>
                  <a:schemeClr val="tx2"/>
                </a:solidFill>
                <a:latin typeface="Calibri"/>
                <a:cs typeface="Calibri"/>
              </a:defRPr>
            </a:lvl1pPr>
          </a:lstStyle>
          <a:p>
            <a:r>
              <a:rPr lang="fi-FI" dirty="0" smtClean="0"/>
              <a:t>Otsikko | </a:t>
            </a:r>
            <a:r>
              <a:rPr lang="fi-FI" dirty="0" err="1" smtClean="0"/>
              <a:t>Calibri</a:t>
            </a:r>
            <a:r>
              <a:rPr lang="fi-FI" dirty="0" smtClean="0"/>
              <a:t> | 28 </a:t>
            </a:r>
            <a:r>
              <a:rPr lang="fi-FI" dirty="0" err="1" smtClean="0"/>
              <a:t>pt</a:t>
            </a:r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4687888" y="1505993"/>
            <a:ext cx="2959904" cy="427733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>
                <a:latin typeface="Calibri"/>
              </a:defRPr>
            </a:lvl1pPr>
          </a:lstStyle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1" y="1505992"/>
            <a:ext cx="4056550" cy="4277339"/>
          </a:xfrm>
          <a:prstGeom prst="rect">
            <a:avLst/>
          </a:prstGeom>
        </p:spPr>
        <p:txBody>
          <a:bodyPr vert="horz"/>
          <a:lstStyle>
            <a:lvl1pPr marL="0" indent="0">
              <a:buFont typeface="Arial"/>
              <a:buNone/>
              <a:defRPr sz="1400">
                <a:latin typeface="Calibri"/>
                <a:cs typeface="Calibri"/>
              </a:defRPr>
            </a:lvl1pPr>
            <a:lvl2pPr marL="457200" indent="0">
              <a:buFont typeface="Arial"/>
              <a:buNone/>
              <a:defRPr sz="1400"/>
            </a:lvl2pPr>
            <a:lvl3pPr marL="914400" indent="0">
              <a:buFont typeface="Arial"/>
              <a:buNone/>
              <a:defRPr sz="1400"/>
            </a:lvl3pPr>
            <a:lvl4pPr marL="1371600" indent="0">
              <a:buFont typeface="Arial"/>
              <a:buNone/>
              <a:defRPr sz="1400"/>
            </a:lvl4pPr>
            <a:lvl5pPr marL="1828800" indent="0">
              <a:buFont typeface="Arial"/>
              <a:buNone/>
              <a:defRPr sz="1400"/>
            </a:lvl5pPr>
          </a:lstStyle>
          <a:p>
            <a:pPr lvl="0"/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text</a:t>
            </a:r>
            <a:r>
              <a:rPr lang="fi-FI" dirty="0" smtClean="0"/>
              <a:t> </a:t>
            </a:r>
            <a:r>
              <a:rPr lang="fi-FI" dirty="0" err="1" smtClean="0"/>
              <a:t>styles</a:t>
            </a:r>
            <a:endParaRPr lang="fi-FI" dirty="0" smtClean="0"/>
          </a:p>
          <a:p>
            <a:pPr lvl="0"/>
            <a:r>
              <a:rPr lang="fi-FI" dirty="0" smtClean="0"/>
              <a:t>	Second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0"/>
            <a:r>
              <a:rPr lang="fi-FI" dirty="0" smtClean="0"/>
              <a:t>		Third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0"/>
            <a:r>
              <a:rPr lang="fi-FI" dirty="0" smtClean="0"/>
              <a:t>			</a:t>
            </a:r>
            <a:r>
              <a:rPr lang="fi-FI" dirty="0" err="1" smtClean="0"/>
              <a:t>Fourth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0"/>
            <a:r>
              <a:rPr lang="fi-FI" dirty="0" smtClean="0"/>
              <a:t>				</a:t>
            </a:r>
            <a:r>
              <a:rPr lang="fi-FI" dirty="0" err="1" smtClean="0"/>
              <a:t>Fifth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457D5-80AF-7143-9C76-7BD0543332E9}" type="datetime1">
              <a:rPr lang="fi-FI" smtClean="0"/>
              <a:t>21.8.2015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849903E-039B-6747-809A-B6BB401784C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1664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3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Reuna_elementti_sinine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2672" y="0"/>
            <a:ext cx="1481328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60666" y="6290545"/>
            <a:ext cx="11303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053E8F"/>
                </a:solidFill>
                <a:latin typeface="Calibri"/>
              </a:defRPr>
            </a:lvl1pPr>
          </a:lstStyle>
          <a:p>
            <a:fld id="{C7B457D5-80AF-7143-9C76-7BD0543332E9}" type="datetime1">
              <a:rPr lang="fi-FI" smtClean="0"/>
              <a:pPr/>
              <a:t>21.8.2015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69488" y="6290545"/>
            <a:ext cx="6173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  <a:latin typeface="Calibri"/>
              </a:defRPr>
            </a:lvl1pPr>
          </a:lstStyle>
          <a:p>
            <a:fld id="{E849903E-039B-6747-809A-B6BB401784C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034806" y="71439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98728" y="4297680"/>
            <a:ext cx="6123875" cy="16052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  <a:endParaRPr lang="en-US" dirty="0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98729" y="3353052"/>
            <a:ext cx="6123874" cy="9446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Click to edit Master title style</a:t>
            </a:r>
            <a:endParaRPr lang="en-US" dirty="0"/>
          </a:p>
        </p:txBody>
      </p:sp>
      <p:pic>
        <p:nvPicPr>
          <p:cNvPr id="11" name="Picture 10" descr="Turvallisuuskomitea_logo_is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164" y="1535897"/>
            <a:ext cx="4549121" cy="1288582"/>
          </a:xfrm>
          <a:prstGeom prst="rect">
            <a:avLst/>
          </a:prstGeom>
        </p:spPr>
      </p:pic>
      <p:sp>
        <p:nvSpPr>
          <p:cNvPr id="18" name="Footer Placeholder 4"/>
          <p:cNvSpPr txBox="1">
            <a:spLocks/>
          </p:cNvSpPr>
          <p:nvPr/>
        </p:nvSpPr>
        <p:spPr>
          <a:xfrm>
            <a:off x="4691032" y="6290545"/>
            <a:ext cx="33784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lang="fi-FI" sz="1000" kern="1200" smtClean="0">
                <a:solidFill>
                  <a:srgbClr val="18447E"/>
                </a:solidFill>
                <a:latin typeface="Verdana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i-FI" sz="900" baseline="0" noProof="0" dirty="0" smtClean="0">
                <a:solidFill>
                  <a:schemeClr val="tx2"/>
                </a:solidFill>
                <a:latin typeface="Calibri"/>
              </a:rPr>
              <a:t>www.turvallisuuskomitea.fi</a:t>
            </a:r>
            <a:endParaRPr lang="fi-FI" sz="900" baseline="0" noProof="0" dirty="0">
              <a:solidFill>
                <a:schemeClr val="tx2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44765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28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ts val="0"/>
        </a:spcBef>
        <a:buSzPct val="120000"/>
        <a:buFontTx/>
        <a:buNone/>
        <a:defRPr sz="1400" kern="1200">
          <a:solidFill>
            <a:schemeClr val="tx1"/>
          </a:solidFill>
          <a:latin typeface="Calibri"/>
          <a:ea typeface="+mn-ea"/>
          <a:cs typeface="Calibri"/>
        </a:defRPr>
      </a:lvl1pPr>
      <a:lvl2pPr marL="360000" indent="0" algn="l" defTabSz="457200" rtl="0" eaLnBrk="1" latinLnBrk="0" hangingPunct="1">
        <a:spcBef>
          <a:spcPct val="20000"/>
        </a:spcBef>
        <a:buSzPct val="120000"/>
        <a:buFontTx/>
        <a:buNone/>
        <a:defRPr sz="1400" kern="1200">
          <a:solidFill>
            <a:schemeClr val="tx1"/>
          </a:solidFill>
          <a:latin typeface="Calibri"/>
          <a:ea typeface="+mn-ea"/>
          <a:cs typeface="Calibri"/>
        </a:defRPr>
      </a:lvl2pPr>
      <a:lvl3pPr marL="720000" indent="0" algn="l" defTabSz="457200" rtl="0" eaLnBrk="1" latinLnBrk="0" hangingPunct="1">
        <a:spcBef>
          <a:spcPct val="20000"/>
        </a:spcBef>
        <a:buSzPct val="120000"/>
        <a:buFontTx/>
        <a:buNone/>
        <a:defRPr sz="1400" kern="1200">
          <a:solidFill>
            <a:schemeClr val="tx1"/>
          </a:solidFill>
          <a:latin typeface="Calibri"/>
          <a:ea typeface="+mn-ea"/>
          <a:cs typeface="Calibri"/>
        </a:defRPr>
      </a:lvl3pPr>
      <a:lvl4pPr marL="1080000" indent="0" algn="l" defTabSz="457200" rtl="0" eaLnBrk="1" latinLnBrk="0" hangingPunct="1">
        <a:spcBef>
          <a:spcPct val="20000"/>
        </a:spcBef>
        <a:buSzPct val="120000"/>
        <a:buFontTx/>
        <a:buNone/>
        <a:defRPr sz="1400" kern="1200">
          <a:solidFill>
            <a:schemeClr val="tx1"/>
          </a:solidFill>
          <a:latin typeface="Calibri"/>
          <a:ea typeface="+mn-ea"/>
          <a:cs typeface="Calibri"/>
        </a:defRPr>
      </a:lvl4pPr>
      <a:lvl5pPr marL="1440000" indent="0" algn="l" defTabSz="457200" rtl="0" eaLnBrk="1" latinLnBrk="0" hangingPunct="1">
        <a:spcBef>
          <a:spcPct val="20000"/>
        </a:spcBef>
        <a:buSzPct val="120000"/>
        <a:buFontTx/>
        <a:buNone/>
        <a:defRPr sz="1400" kern="1200">
          <a:solidFill>
            <a:schemeClr val="tx1"/>
          </a:solidFill>
          <a:latin typeface="Calibri"/>
          <a:ea typeface="+mn-ea"/>
          <a:cs typeface="Calibri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euna_elementti_viiva.png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2672" y="0"/>
            <a:ext cx="1481328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60666" y="6290545"/>
            <a:ext cx="11303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053E8F"/>
                </a:solidFill>
                <a:latin typeface="Calibri"/>
              </a:defRPr>
            </a:lvl1pPr>
          </a:lstStyle>
          <a:p>
            <a:fld id="{C7B457D5-80AF-7143-9C76-7BD0543332E9}" type="datetime1">
              <a:rPr lang="fi-FI" smtClean="0"/>
              <a:pPr/>
              <a:t>21.8.2015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69488" y="6290545"/>
            <a:ext cx="6173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053E8F"/>
                </a:solidFill>
                <a:latin typeface="Calibri"/>
              </a:defRPr>
            </a:lvl1pPr>
          </a:lstStyle>
          <a:p>
            <a:fld id="{E849903E-039B-6747-809A-B6BB401784C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4"/>
          <p:cNvSpPr txBox="1">
            <a:spLocks/>
          </p:cNvSpPr>
          <p:nvPr/>
        </p:nvSpPr>
        <p:spPr>
          <a:xfrm>
            <a:off x="4691032" y="6290545"/>
            <a:ext cx="33784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lang="fi-FI" sz="1000" kern="1200" smtClean="0">
                <a:solidFill>
                  <a:srgbClr val="18447E"/>
                </a:solidFill>
                <a:latin typeface="Verdana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i-FI" sz="900" baseline="0" noProof="0" dirty="0" smtClean="0">
                <a:solidFill>
                  <a:srgbClr val="053E8F"/>
                </a:solidFill>
                <a:latin typeface="Calibri"/>
              </a:rPr>
              <a:t>www.turvallisuuskomitea.fi</a:t>
            </a:r>
            <a:endParaRPr lang="fi-FI" sz="900" baseline="0" noProof="0" dirty="0">
              <a:solidFill>
                <a:srgbClr val="053E8F"/>
              </a:solidFill>
              <a:latin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34806" y="71439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2" name="Picture 1" descr="Turvallisuuskomitea_logo_pieni.png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274071"/>
            <a:ext cx="1577606" cy="447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674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808" r:id="rId2"/>
    <p:sldLayoutId id="2147483798" r:id="rId3"/>
    <p:sldLayoutId id="2147483806" r:id="rId4"/>
    <p:sldLayoutId id="2147483799" r:id="rId5"/>
    <p:sldLayoutId id="2147483803" r:id="rId6"/>
    <p:sldLayoutId id="2147483801" r:id="rId7"/>
    <p:sldLayoutId id="2147483800" r:id="rId8"/>
    <p:sldLayoutId id="2147483804" r:id="rId9"/>
    <p:sldLayoutId id="2147483805" r:id="rId10"/>
    <p:sldLayoutId id="2147483802" r:id="rId11"/>
    <p:sldLayoutId id="2147483807" r:id="rId12"/>
    <p:sldLayoutId id="2147483810" r:id="rId13"/>
    <p:sldLayoutId id="2147483811" r:id="rId14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3600" kern="1200">
          <a:solidFill>
            <a:srgbClr val="18447E"/>
          </a:solidFill>
          <a:latin typeface="Verdana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Verdana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Verdana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Verdana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Verdana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Verdana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13.jpg"/><Relationship Id="rId7" Type="http://schemas.openxmlformats.org/officeDocument/2006/relationships/image" Target="../media/image17.emf"/><Relationship Id="rId12" Type="http://schemas.openxmlformats.org/officeDocument/2006/relationships/image" Target="../media/image2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6.emf"/><Relationship Id="rId11" Type="http://schemas.openxmlformats.org/officeDocument/2006/relationships/image" Target="../media/image21.jpg"/><Relationship Id="rId5" Type="http://schemas.openxmlformats.org/officeDocument/2006/relationships/image" Target="../media/image15.jpg"/><Relationship Id="rId10" Type="http://schemas.openxmlformats.org/officeDocument/2006/relationships/image" Target="../media/image20.jpg"/><Relationship Id="rId4" Type="http://schemas.openxmlformats.org/officeDocument/2006/relationships/image" Target="../media/image14.jpg"/><Relationship Id="rId9" Type="http://schemas.openxmlformats.org/officeDocument/2006/relationships/image" Target="../media/image1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0.emf"/><Relationship Id="rId5" Type="http://schemas.openxmlformats.org/officeDocument/2006/relationships/image" Target="../media/image29.emf"/><Relationship Id="rId4" Type="http://schemas.openxmlformats.org/officeDocument/2006/relationships/image" Target="../media/image28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0.emf"/><Relationship Id="rId5" Type="http://schemas.openxmlformats.org/officeDocument/2006/relationships/image" Target="../media/image29.emf"/><Relationship Id="rId4" Type="http://schemas.openxmlformats.org/officeDocument/2006/relationships/image" Target="../media/image28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0.emf"/><Relationship Id="rId5" Type="http://schemas.openxmlformats.org/officeDocument/2006/relationships/image" Target="../media/image29.emf"/><Relationship Id="rId4" Type="http://schemas.openxmlformats.org/officeDocument/2006/relationships/image" Target="../media/image28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0.emf"/><Relationship Id="rId5" Type="http://schemas.openxmlformats.org/officeDocument/2006/relationships/image" Target="../media/image29.emf"/><Relationship Id="rId4" Type="http://schemas.openxmlformats.org/officeDocument/2006/relationships/image" Target="../media/image28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0.emf"/><Relationship Id="rId5" Type="http://schemas.openxmlformats.org/officeDocument/2006/relationships/image" Target="../media/image29.emf"/><Relationship Id="rId4" Type="http://schemas.openxmlformats.org/officeDocument/2006/relationships/image" Target="../media/image28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327BF-5659-EE47-80EF-EFBD4A70D23B}" type="datetime1">
              <a:rPr lang="fi-FI" smtClean="0"/>
              <a:t>21.8.2015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9903E-039B-6747-809A-B6BB401784C0}" type="slidenum">
              <a:rPr lang="en-US" smtClean="0"/>
              <a:t>1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LTG </a:t>
            </a:r>
            <a:r>
              <a:rPr lang="en-US" dirty="0" err="1" smtClean="0"/>
              <a:t>Arto</a:t>
            </a:r>
            <a:r>
              <a:rPr lang="en-US" dirty="0" smtClean="0"/>
              <a:t> </a:t>
            </a:r>
            <a:r>
              <a:rPr lang="en-US" dirty="0" err="1" smtClean="0"/>
              <a:t>Räty</a:t>
            </a:r>
            <a:endParaRPr lang="en-US" dirty="0" smtClean="0"/>
          </a:p>
          <a:p>
            <a:r>
              <a:rPr lang="en-US" dirty="0" smtClean="0"/>
              <a:t>Permanent Secretary, Ministry of Defence of Finland</a:t>
            </a:r>
          </a:p>
          <a:p>
            <a:r>
              <a:rPr lang="en-US" dirty="0" smtClean="0"/>
              <a:t>Chairman of the Security Committee of Finland</a:t>
            </a:r>
          </a:p>
          <a:p>
            <a:r>
              <a:rPr lang="en-US" dirty="0" smtClean="0"/>
              <a:t>10.9.2015, Belgrade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Finnish Cyber Security Strategy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5096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alibri"/>
                <a:ea typeface="Verdana" pitchFamily="34" charset="0"/>
                <a:cs typeface="Verdana" pitchFamily="34" charset="0"/>
              </a:rPr>
              <a:t>Cyber </a:t>
            </a:r>
            <a:r>
              <a:rPr lang="en-GB" dirty="0" smtClean="0">
                <a:latin typeface="Calibri"/>
                <a:ea typeface="Verdana" pitchFamily="34" charset="0"/>
                <a:cs typeface="Verdana" pitchFamily="34" charset="0"/>
              </a:rPr>
              <a:t>Security Strategy </a:t>
            </a:r>
            <a:r>
              <a:rPr lang="en-GB" dirty="0">
                <a:latin typeface="Calibri"/>
                <a:ea typeface="Verdana" pitchFamily="34" charset="0"/>
                <a:cs typeface="Verdana" pitchFamily="34" charset="0"/>
              </a:rPr>
              <a:t>– Administration</a:t>
            </a:r>
            <a:endParaRPr lang="fi-FI" dirty="0">
              <a:latin typeface="Calibri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870E0B8-A846-461D-B495-BCB6E1BFF132}" type="datetime1">
              <a:rPr lang="fi-FI" smtClean="0"/>
              <a:pPr>
                <a:defRPr/>
              </a:pPr>
              <a:t>21.8.2015</a:t>
            </a:fld>
            <a:endParaRPr lang="en-US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2CD62A8-6217-4246-A73F-177DF0BC626C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6" name="Pyöristetty suorakulmio 5"/>
          <p:cNvSpPr/>
          <p:nvPr/>
        </p:nvSpPr>
        <p:spPr bwMode="auto">
          <a:xfrm>
            <a:off x="611560" y="1124744"/>
            <a:ext cx="7704856" cy="1368152"/>
          </a:xfrm>
          <a:prstGeom prst="roundRect">
            <a:avLst/>
          </a:prstGeom>
          <a:solidFill>
            <a:schemeClr val="accent5"/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GB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POLITICAL GUIDANCE</a:t>
            </a:r>
            <a:endParaRPr lang="fi-FI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GB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Government (Cabinet Committee on Foreign and Security Policy): defining the cyber strategy policy, the resources of cyber security and the operational preconditions</a:t>
            </a:r>
            <a:endParaRPr kumimoji="0" lang="fi-FI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Pyöristetty suorakulmio 6"/>
          <p:cNvSpPr/>
          <p:nvPr/>
        </p:nvSpPr>
        <p:spPr bwMode="auto">
          <a:xfrm>
            <a:off x="611560" y="2636912"/>
            <a:ext cx="7704856" cy="1368152"/>
          </a:xfrm>
          <a:prstGeom prst="roundRect">
            <a:avLst/>
          </a:prstGeom>
          <a:solidFill>
            <a:schemeClr val="accent5"/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GB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COORDINATION</a:t>
            </a:r>
            <a:endParaRPr lang="fi-FI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GB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Security and Defence Committee/Security Committee: the coordination of cyber security, follow-up of the implementation of the cyber security strategy and its further development</a:t>
            </a:r>
            <a:endParaRPr kumimoji="0" lang="fi-FI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Pyöristetty suorakulmio 7"/>
          <p:cNvSpPr/>
          <p:nvPr/>
        </p:nvSpPr>
        <p:spPr bwMode="auto">
          <a:xfrm>
            <a:off x="611560" y="4149080"/>
            <a:ext cx="7704856" cy="1368152"/>
          </a:xfrm>
          <a:prstGeom prst="roundRect">
            <a:avLst/>
          </a:prstGeom>
          <a:solidFill>
            <a:schemeClr val="accent5"/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GB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OPERATIONAL LEVEL</a:t>
            </a:r>
            <a:endParaRPr lang="fi-FI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GB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Administrative branches: preparedness and assigned cyber security tasks</a:t>
            </a:r>
            <a:endParaRPr lang="fi-FI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GB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Cyber Security Centre: cyber situation picture, coordination of counter-measures, informing and guiding</a:t>
            </a:r>
            <a:endParaRPr lang="fi-FI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Suorakulmio 8"/>
          <p:cNvSpPr/>
          <p:nvPr/>
        </p:nvSpPr>
        <p:spPr>
          <a:xfrm>
            <a:off x="4139952" y="5878286"/>
            <a:ext cx="2232273" cy="28701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335019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776115"/>
            <a:ext cx="5780978" cy="55703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100" y="139013"/>
            <a:ext cx="7190592" cy="598487"/>
          </a:xfrm>
        </p:spPr>
        <p:txBody>
          <a:bodyPr/>
          <a:lstStyle/>
          <a:p>
            <a:pPr lvl="0"/>
            <a:r>
              <a:rPr lang="en-GB" dirty="0" smtClean="0">
                <a:solidFill>
                  <a:srgbClr val="00548B"/>
                </a:solidFill>
              </a:rPr>
              <a:t>Cyber Security Strategy Vision</a:t>
            </a:r>
            <a:endParaRPr lang="en-US" dirty="0">
              <a:solidFill>
                <a:srgbClr val="00548B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457D5-80AF-7143-9C76-7BD0543332E9}" type="datetime1">
              <a:rPr lang="fi-FI" smtClean="0"/>
              <a:t>21.8.2015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849903E-039B-6747-809A-B6BB401784C0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8030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6503" y="420274"/>
            <a:ext cx="7190592" cy="708933"/>
          </a:xfrm>
        </p:spPr>
        <p:txBody>
          <a:bodyPr/>
          <a:lstStyle/>
          <a:p>
            <a:r>
              <a:rPr lang="fi-FI" dirty="0" smtClean="0">
                <a:solidFill>
                  <a:srgbClr val="00548B"/>
                </a:solidFill>
              </a:rPr>
              <a:t>10 </a:t>
            </a:r>
            <a:r>
              <a:rPr lang="fi-FI" dirty="0" err="1">
                <a:solidFill>
                  <a:srgbClr val="00548B"/>
                </a:solidFill>
              </a:rPr>
              <a:t>Cyber</a:t>
            </a:r>
            <a:r>
              <a:rPr lang="fi-FI" dirty="0">
                <a:solidFill>
                  <a:srgbClr val="00548B"/>
                </a:solidFill>
              </a:rPr>
              <a:t> Security </a:t>
            </a:r>
            <a:r>
              <a:rPr lang="fi-FI" dirty="0" err="1">
                <a:solidFill>
                  <a:srgbClr val="00548B"/>
                </a:solidFill>
              </a:rPr>
              <a:t>Guidelines</a:t>
            </a:r>
            <a:r>
              <a:rPr lang="fi-FI" sz="4000" b="1" dirty="0">
                <a:solidFill>
                  <a:srgbClr val="00548B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en-US" dirty="0">
              <a:solidFill>
                <a:srgbClr val="00548B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150199" y="6270425"/>
            <a:ext cx="1130367" cy="365125"/>
          </a:xfrm>
        </p:spPr>
        <p:txBody>
          <a:bodyPr/>
          <a:lstStyle/>
          <a:p>
            <a:fld id="{C7B457D5-80AF-7143-9C76-7BD0543332E9}" type="datetime1">
              <a:rPr lang="fi-FI" sz="1000" smtClean="0"/>
              <a:t>21.8.2015</a:t>
            </a:fld>
            <a:endParaRPr lang="en-US" sz="1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849903E-039B-6747-809A-B6BB401784C0}" type="slidenum">
              <a:rPr lang="en-US" sz="1000" smtClean="0"/>
              <a:pPr/>
              <a:t>12</a:t>
            </a:fld>
            <a:endParaRPr lang="en-US" sz="1000" dirty="0"/>
          </a:p>
        </p:txBody>
      </p:sp>
      <p:sp>
        <p:nvSpPr>
          <p:cNvPr id="31" name="TextBox 30"/>
          <p:cNvSpPr txBox="1"/>
          <p:nvPr/>
        </p:nvSpPr>
        <p:spPr>
          <a:xfrm>
            <a:off x="285009" y="3067284"/>
            <a:ext cx="1832672" cy="39424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baseline="0" dirty="0" smtClean="0">
                <a:solidFill>
                  <a:srgbClr val="000000"/>
                </a:solidFill>
                <a:latin typeface="Calibri"/>
              </a:rPr>
              <a:t>1. Collaboration model</a:t>
            </a:r>
            <a:endParaRPr lang="en-US" baseline="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766408" y="3067284"/>
            <a:ext cx="1832672" cy="39424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baseline="0" dirty="0" smtClean="0">
                <a:solidFill>
                  <a:srgbClr val="000000"/>
                </a:solidFill>
                <a:latin typeface="Calibri"/>
              </a:rPr>
              <a:t>2. Situational awareness</a:t>
            </a:r>
            <a:endParaRPr lang="en-US" baseline="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231383" y="3067284"/>
            <a:ext cx="1832672" cy="39424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baseline="0" dirty="0" smtClean="0">
                <a:solidFill>
                  <a:srgbClr val="000000"/>
                </a:solidFill>
                <a:latin typeface="Calibri"/>
              </a:rPr>
              <a:t>3. </a:t>
            </a:r>
            <a:r>
              <a:rPr lang="en-US" dirty="0">
                <a:solidFill>
                  <a:srgbClr val="000000"/>
                </a:solidFill>
              </a:rPr>
              <a:t>C</a:t>
            </a:r>
            <a:r>
              <a:rPr lang="en-US" dirty="0" smtClean="0">
                <a:solidFill>
                  <a:srgbClr val="000000"/>
                </a:solidFill>
              </a:rPr>
              <a:t>ontinuity of  preparedness</a:t>
            </a:r>
            <a:endParaRPr lang="en-US" baseline="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772676" y="3067284"/>
            <a:ext cx="1832672" cy="39424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baseline="0" dirty="0" smtClean="0">
                <a:solidFill>
                  <a:srgbClr val="000000"/>
                </a:solidFill>
                <a:latin typeface="Calibri"/>
              </a:rPr>
              <a:t>4. Capacities of </a:t>
            </a:r>
          </a:p>
          <a:p>
            <a:pPr algn="ctr"/>
            <a:r>
              <a:rPr lang="en-US" baseline="0" dirty="0" smtClean="0">
                <a:solidFill>
                  <a:srgbClr val="000000"/>
                </a:solidFill>
                <a:latin typeface="Calibri"/>
              </a:rPr>
              <a:t>the police</a:t>
            </a:r>
            <a:endParaRPr lang="en-US" baseline="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465432" y="3062670"/>
            <a:ext cx="1832672" cy="39424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baseline="0" dirty="0" smtClean="0">
                <a:solidFill>
                  <a:srgbClr val="000000"/>
                </a:solidFill>
                <a:latin typeface="Calibri"/>
              </a:rPr>
              <a:t>5. Cyber </a:t>
            </a:r>
            <a:r>
              <a:rPr lang="en-US" dirty="0" err="1">
                <a:solidFill>
                  <a:srgbClr val="000000"/>
                </a:solidFill>
                <a:latin typeface="Calibri"/>
              </a:rPr>
              <a:t>d</a:t>
            </a:r>
            <a:r>
              <a:rPr lang="en-US" baseline="0" dirty="0" err="1" smtClean="0">
                <a:solidFill>
                  <a:srgbClr val="000000"/>
                </a:solidFill>
                <a:latin typeface="Calibri"/>
              </a:rPr>
              <a:t>efence</a:t>
            </a:r>
            <a:endParaRPr lang="en-US" baseline="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85009" y="5173028"/>
            <a:ext cx="1727971" cy="68776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baseline="0" dirty="0" smtClean="0">
                <a:solidFill>
                  <a:srgbClr val="000000"/>
                </a:solidFill>
                <a:latin typeface="Calibri"/>
              </a:rPr>
              <a:t>6. Enhanced international </a:t>
            </a:r>
          </a:p>
          <a:p>
            <a:pPr algn="ctr"/>
            <a:r>
              <a:rPr lang="en-US" baseline="0" dirty="0" smtClean="0">
                <a:solidFill>
                  <a:srgbClr val="000000"/>
                </a:solidFill>
                <a:latin typeface="Calibri"/>
              </a:rPr>
              <a:t>co-operation</a:t>
            </a:r>
            <a:endParaRPr lang="en-US" baseline="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766408" y="5173028"/>
            <a:ext cx="1727971" cy="68776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baseline="0" dirty="0" smtClean="0">
                <a:solidFill>
                  <a:srgbClr val="000000"/>
                </a:solidFill>
                <a:latin typeface="Calibri"/>
              </a:rPr>
              <a:t>7. Education and training</a:t>
            </a:r>
            <a:br>
              <a:rPr lang="en-US" baseline="0" dirty="0" smtClean="0">
                <a:solidFill>
                  <a:srgbClr val="000000"/>
                </a:solidFill>
                <a:latin typeface="Calibri"/>
              </a:rPr>
            </a:br>
            <a:r>
              <a:rPr lang="en-US" baseline="0" dirty="0" smtClean="0">
                <a:solidFill>
                  <a:srgbClr val="000000"/>
                </a:solidFill>
                <a:latin typeface="Calibri"/>
              </a:rPr>
              <a:t>= knowledge</a:t>
            </a:r>
            <a:endParaRPr lang="en-US" baseline="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231383" y="5173028"/>
            <a:ext cx="1727971" cy="68776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baseline="0" dirty="0" smtClean="0">
                <a:solidFill>
                  <a:srgbClr val="000000"/>
                </a:solidFill>
                <a:latin typeface="Calibri"/>
              </a:rPr>
              <a:t>8. Legislation</a:t>
            </a:r>
            <a:endParaRPr lang="en-US" baseline="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772676" y="5173028"/>
            <a:ext cx="1727971" cy="82481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baseline="0" dirty="0" smtClean="0">
                <a:solidFill>
                  <a:srgbClr val="000000"/>
                </a:solidFill>
                <a:latin typeface="Calibri"/>
              </a:rPr>
              <a:t>9. Tasks, requirements</a:t>
            </a:r>
            <a:r>
              <a:rPr lang="en-US" dirty="0" smtClean="0">
                <a:solidFill>
                  <a:srgbClr val="000000"/>
                </a:solidFill>
                <a:latin typeface="Calibri"/>
              </a:rPr>
              <a:t> and service </a:t>
            </a:r>
            <a:r>
              <a:rPr lang="en-US" dirty="0">
                <a:solidFill>
                  <a:srgbClr val="000000"/>
                </a:solidFill>
                <a:latin typeface="Calibri"/>
              </a:rPr>
              <a:t>m</a:t>
            </a:r>
            <a:r>
              <a:rPr lang="en-US" dirty="0" smtClean="0">
                <a:solidFill>
                  <a:srgbClr val="000000"/>
                </a:solidFill>
                <a:latin typeface="Calibri"/>
              </a:rPr>
              <a:t>odels</a:t>
            </a:r>
            <a:endParaRPr lang="en-US" baseline="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465432" y="5173028"/>
            <a:ext cx="1832672" cy="82481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baseline="0" dirty="0" smtClean="0">
                <a:solidFill>
                  <a:srgbClr val="000000"/>
                </a:solidFill>
                <a:latin typeface="Calibri"/>
              </a:rPr>
              <a:t>10. Monitoring the implementation</a:t>
            </a:r>
            <a:endParaRPr lang="en-US" baseline="0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5" name="Picture 24" descr="slide_10_kuva_c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9000" y="1706486"/>
            <a:ext cx="983133" cy="1281211"/>
          </a:xfrm>
          <a:prstGeom prst="rect">
            <a:avLst/>
          </a:prstGeom>
        </p:spPr>
      </p:pic>
      <p:pic>
        <p:nvPicPr>
          <p:cNvPr id="26" name="Picture 25" descr="slide_10_kuva_d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4126" y="1706486"/>
            <a:ext cx="509164" cy="1276598"/>
          </a:xfrm>
          <a:prstGeom prst="rect">
            <a:avLst/>
          </a:prstGeom>
        </p:spPr>
      </p:pic>
      <p:pic>
        <p:nvPicPr>
          <p:cNvPr id="27" name="Picture 26" descr="slide_10_kuva_e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0542" y="1706487"/>
            <a:ext cx="1201727" cy="1168893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6503" y="1892195"/>
            <a:ext cx="1527244" cy="1090889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37985" y="1788813"/>
            <a:ext cx="693398" cy="1142580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832" y="4132490"/>
            <a:ext cx="913295" cy="967018"/>
          </a:xfrm>
          <a:prstGeom prst="rect">
            <a:avLst/>
          </a:prstGeom>
        </p:spPr>
      </p:pic>
      <p:pic>
        <p:nvPicPr>
          <p:cNvPr id="42" name="Picture 41" descr="slide_10_kuva_g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2980" y="4207859"/>
            <a:ext cx="1218403" cy="851213"/>
          </a:xfrm>
          <a:prstGeom prst="rect">
            <a:avLst/>
          </a:prstGeom>
        </p:spPr>
      </p:pic>
      <p:pic>
        <p:nvPicPr>
          <p:cNvPr id="43" name="Picture 42" descr="slide_10_kuva_h.jp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6452" y="4303048"/>
            <a:ext cx="1043313" cy="756024"/>
          </a:xfrm>
          <a:prstGeom prst="rect">
            <a:avLst/>
          </a:prstGeom>
        </p:spPr>
      </p:pic>
      <p:pic>
        <p:nvPicPr>
          <p:cNvPr id="44" name="Picture 43" descr="slide_10_kuva_i.jp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6191" y="4285383"/>
            <a:ext cx="613375" cy="773689"/>
          </a:xfrm>
          <a:prstGeom prst="rect">
            <a:avLst/>
          </a:prstGeom>
        </p:spPr>
      </p:pic>
      <p:pic>
        <p:nvPicPr>
          <p:cNvPr id="45" name="Picture 44" descr="slide_10_kuva_j.jp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5482" y="4003587"/>
            <a:ext cx="1206121" cy="1113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906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457D5-80AF-7143-9C76-7BD0543332E9}" type="datetime1">
              <a:rPr lang="fi-FI" smtClean="0"/>
              <a:pPr/>
              <a:t>21.8.2015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849903E-039B-6747-809A-B6BB401784C0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26" name="Otsikko 1"/>
          <p:cNvSpPr txBox="1">
            <a:spLocks/>
          </p:cNvSpPr>
          <p:nvPr/>
        </p:nvSpPr>
        <p:spPr>
          <a:xfrm>
            <a:off x="456234" y="465876"/>
            <a:ext cx="1694358" cy="537048"/>
          </a:xfrm>
          <a:prstGeom prst="rect">
            <a:avLst/>
          </a:prstGeom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i-FI" sz="2800" dirty="0" err="1" smtClean="0">
                <a:solidFill>
                  <a:srgbClr val="17447D"/>
                </a:solidFill>
                <a:latin typeface="Calibri"/>
                <a:cs typeface="Calibri"/>
              </a:rPr>
              <a:t>Roadmap</a:t>
            </a:r>
            <a:endParaRPr lang="fi-FI" sz="2800" dirty="0">
              <a:solidFill>
                <a:srgbClr val="17447D"/>
              </a:solidFill>
              <a:latin typeface="Calibri"/>
              <a:cs typeface="Calibri"/>
            </a:endParaRPr>
          </a:p>
        </p:txBody>
      </p:sp>
      <p:sp>
        <p:nvSpPr>
          <p:cNvPr id="27" name="Tekstikehys 104"/>
          <p:cNvSpPr txBox="1"/>
          <p:nvPr/>
        </p:nvSpPr>
        <p:spPr>
          <a:xfrm>
            <a:off x="2497447" y="5563632"/>
            <a:ext cx="38906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000" b="1" dirty="0" smtClean="0">
                <a:solidFill>
                  <a:schemeClr val="tx2"/>
                </a:solidFill>
                <a:latin typeface="Calibri"/>
              </a:rPr>
              <a:t>The </a:t>
            </a:r>
            <a:r>
              <a:rPr lang="fi-FI" sz="2000" b="1" dirty="0" err="1" smtClean="0">
                <a:solidFill>
                  <a:schemeClr val="tx2"/>
                </a:solidFill>
                <a:latin typeface="Calibri"/>
              </a:rPr>
              <a:t>strategy</a:t>
            </a:r>
            <a:r>
              <a:rPr lang="fi-FI" sz="2000" b="1" dirty="0" smtClean="0">
                <a:solidFill>
                  <a:schemeClr val="tx2"/>
                </a:solidFill>
                <a:latin typeface="Calibri"/>
              </a:rPr>
              <a:t> is a </a:t>
            </a:r>
            <a:r>
              <a:rPr lang="fi-FI" sz="2000" b="1" dirty="0" err="1" smtClean="0">
                <a:solidFill>
                  <a:schemeClr val="tx2"/>
                </a:solidFill>
                <a:latin typeface="Calibri"/>
              </a:rPr>
              <a:t>living</a:t>
            </a:r>
            <a:r>
              <a:rPr lang="fi-FI" sz="2000" b="1" dirty="0">
                <a:solidFill>
                  <a:schemeClr val="tx2"/>
                </a:solidFill>
                <a:latin typeface="Calibri"/>
              </a:rPr>
              <a:t> </a:t>
            </a:r>
            <a:r>
              <a:rPr lang="fi-FI" sz="2000" b="1" dirty="0" err="1" smtClean="0">
                <a:solidFill>
                  <a:schemeClr val="tx2"/>
                </a:solidFill>
                <a:latin typeface="Calibri"/>
              </a:rPr>
              <a:t>document</a:t>
            </a:r>
            <a:r>
              <a:rPr lang="fi-FI" sz="1400" b="1" dirty="0" smtClean="0">
                <a:solidFill>
                  <a:schemeClr val="tx2"/>
                </a:solidFill>
                <a:latin typeface="Calibri"/>
              </a:rPr>
              <a:t> </a:t>
            </a:r>
            <a:r>
              <a:rPr lang="fi-FI" sz="1400" b="1" dirty="0">
                <a:solidFill>
                  <a:schemeClr val="tx2"/>
                </a:solidFill>
                <a:latin typeface="Calibri"/>
              </a:rPr>
              <a:t>!</a:t>
            </a:r>
          </a:p>
        </p:txBody>
      </p:sp>
      <p:sp>
        <p:nvSpPr>
          <p:cNvPr id="28" name="Chevron 27"/>
          <p:cNvSpPr/>
          <p:nvPr/>
        </p:nvSpPr>
        <p:spPr>
          <a:xfrm>
            <a:off x="525967" y="3605390"/>
            <a:ext cx="3775416" cy="408436"/>
          </a:xfrm>
          <a:prstGeom prst="chevron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Chevron 28"/>
          <p:cNvSpPr/>
          <p:nvPr/>
        </p:nvSpPr>
        <p:spPr>
          <a:xfrm>
            <a:off x="4206343" y="3605390"/>
            <a:ext cx="2090327" cy="408436"/>
          </a:xfrm>
          <a:prstGeom prst="chevron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Chevron 29"/>
          <p:cNvSpPr/>
          <p:nvPr/>
        </p:nvSpPr>
        <p:spPr>
          <a:xfrm>
            <a:off x="6200815" y="3605390"/>
            <a:ext cx="1972300" cy="408436"/>
          </a:xfrm>
          <a:prstGeom prst="chevron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777396" y="4168561"/>
            <a:ext cx="1114517" cy="267055"/>
          </a:xfrm>
          <a:prstGeom prst="rect">
            <a:avLst/>
          </a:prstGeom>
          <a:noFill/>
          <a:effectLst/>
        </p:spPr>
        <p:txBody>
          <a:bodyPr wrap="none" rtlCol="0">
            <a:noAutofit/>
          </a:bodyPr>
          <a:lstStyle/>
          <a:p>
            <a:pPr algn="ctr"/>
            <a:r>
              <a:rPr lang="fi-FI" sz="1600" b="1" cap="all" dirty="0">
                <a:ln w="0"/>
                <a:solidFill>
                  <a:schemeClr val="tx2"/>
                </a:solidFill>
                <a:effectLst/>
                <a:latin typeface="Calibri"/>
              </a:rPr>
              <a:t>24 JAN 2013 </a:t>
            </a:r>
          </a:p>
          <a:p>
            <a:endParaRPr lang="en-US" sz="16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650988" y="4168561"/>
            <a:ext cx="1114517" cy="267055"/>
          </a:xfrm>
          <a:prstGeom prst="rect">
            <a:avLst/>
          </a:prstGeom>
          <a:noFill/>
          <a:effectLst/>
        </p:spPr>
        <p:txBody>
          <a:bodyPr wrap="none" rtlCol="0">
            <a:noAutofit/>
          </a:bodyPr>
          <a:lstStyle/>
          <a:p>
            <a:pPr algn="ctr"/>
            <a:r>
              <a:rPr lang="fi-FI" sz="1600" b="1" cap="all" dirty="0" smtClean="0">
                <a:ln w="0"/>
                <a:solidFill>
                  <a:srgbClr val="17447D"/>
                </a:solidFill>
                <a:latin typeface="Calibri"/>
              </a:rPr>
              <a:t>11 MAR 2014 </a:t>
            </a:r>
            <a:endParaRPr lang="fi-FI" sz="1600" b="1" cap="all" dirty="0">
              <a:ln w="0"/>
              <a:solidFill>
                <a:srgbClr val="17447D"/>
              </a:solidFill>
              <a:latin typeface="Calibri"/>
            </a:endParaRPr>
          </a:p>
          <a:p>
            <a:endParaRPr lang="en-US" sz="16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408175" y="4168561"/>
            <a:ext cx="1114517" cy="267055"/>
          </a:xfrm>
          <a:prstGeom prst="rect">
            <a:avLst/>
          </a:prstGeom>
          <a:noFill/>
          <a:effectLst/>
        </p:spPr>
        <p:txBody>
          <a:bodyPr wrap="none" rtlCol="0">
            <a:noAutofit/>
          </a:bodyPr>
          <a:lstStyle/>
          <a:p>
            <a:pPr algn="ctr"/>
            <a:r>
              <a:rPr lang="fi-FI" sz="1600" b="1" cap="all" dirty="0" smtClean="0">
                <a:ln w="0"/>
                <a:solidFill>
                  <a:srgbClr val="17447D"/>
                </a:solidFill>
                <a:latin typeface="Calibri"/>
              </a:rPr>
              <a:t>2014 </a:t>
            </a:r>
            <a:endParaRPr lang="fi-FI" sz="1600" b="1" cap="all" dirty="0">
              <a:ln w="0"/>
              <a:solidFill>
                <a:srgbClr val="17447D"/>
              </a:solidFill>
              <a:latin typeface="Calibri"/>
            </a:endParaRPr>
          </a:p>
          <a:p>
            <a:endParaRPr lang="en-US" sz="16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5" name="Right Arrow 34"/>
          <p:cNvSpPr/>
          <p:nvPr/>
        </p:nvSpPr>
        <p:spPr>
          <a:xfrm>
            <a:off x="7213069" y="4265172"/>
            <a:ext cx="241910" cy="125673"/>
          </a:xfrm>
          <a:prstGeom prst="rightArrow">
            <a:avLst/>
          </a:prstGeom>
          <a:solidFill>
            <a:schemeClr val="accent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25966" y="1240046"/>
            <a:ext cx="1906125" cy="157248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b="1" dirty="0">
                <a:solidFill>
                  <a:srgbClr val="17447D"/>
                </a:solidFill>
                <a:latin typeface="Calibri"/>
              </a:rPr>
              <a:t>Strategy</a:t>
            </a:r>
            <a:r>
              <a:rPr lang="en-US" dirty="0">
                <a:solidFill>
                  <a:srgbClr val="17447D"/>
                </a:solidFill>
                <a:latin typeface="Calibri"/>
              </a:rPr>
              <a:t> </a:t>
            </a:r>
          </a:p>
          <a:p>
            <a:endParaRPr lang="en-US" sz="1600" dirty="0" smtClean="0">
              <a:solidFill>
                <a:prstClr val="black"/>
              </a:solidFill>
              <a:latin typeface="Calibri"/>
            </a:endParaRPr>
          </a:p>
          <a:p>
            <a:pPr marL="285750" indent="-285750">
              <a:buFont typeface="Arial"/>
              <a:buChar char="•"/>
            </a:pP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marL="177800" indent="-177800">
              <a:buFont typeface="Arial"/>
              <a:buChar char="•"/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Vision </a:t>
            </a:r>
            <a:endParaRPr lang="en-US" dirty="0">
              <a:solidFill>
                <a:prstClr val="black"/>
              </a:solidFill>
              <a:latin typeface="Calibri"/>
            </a:endParaRPr>
          </a:p>
          <a:p>
            <a:pPr marL="177800" indent="-177800">
              <a:buFont typeface="Arial"/>
              <a:buChar char="•"/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Strategic 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guidelines </a:t>
            </a:r>
          </a:p>
          <a:p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215303" y="1240046"/>
            <a:ext cx="1875765" cy="122604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b="1" dirty="0">
                <a:solidFill>
                  <a:srgbClr val="17447D"/>
                </a:solidFill>
                <a:latin typeface="Calibri"/>
              </a:rPr>
              <a:t>Memorandum </a:t>
            </a:r>
          </a:p>
          <a:p>
            <a:endParaRPr lang="en-US" dirty="0">
              <a:solidFill>
                <a:prstClr val="black"/>
              </a:solidFill>
              <a:latin typeface="Calibri"/>
            </a:endParaRPr>
          </a:p>
          <a:p>
            <a:pPr marL="285750" indent="-285750">
              <a:buFont typeface="Arial"/>
              <a:buChar char="•"/>
            </a:pP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marL="177800" indent="-177800">
              <a:buFont typeface="Arial"/>
              <a:buChar char="•"/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Securing 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the 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/>
            </a:r>
            <a:br>
              <a:rPr lang="en-US" dirty="0" smtClean="0">
                <a:solidFill>
                  <a:prstClr val="black"/>
                </a:solidFill>
                <a:latin typeface="Calibri"/>
              </a:rPr>
            </a:br>
            <a:r>
              <a:rPr lang="en-US" dirty="0" smtClean="0">
                <a:solidFill>
                  <a:prstClr val="black"/>
                </a:solidFill>
                <a:latin typeface="Calibri"/>
              </a:rPr>
              <a:t>vital 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functions 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174182" y="1240046"/>
            <a:ext cx="1952208" cy="17406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b="1" dirty="0" smtClean="0">
                <a:solidFill>
                  <a:srgbClr val="17447D"/>
                </a:solidFill>
                <a:latin typeface="Calibri"/>
              </a:rPr>
              <a:t>Implementation </a:t>
            </a:r>
            <a:r>
              <a:rPr lang="en-US" b="1" dirty="0">
                <a:solidFill>
                  <a:srgbClr val="17447D"/>
                </a:solidFill>
                <a:latin typeface="Calibri"/>
              </a:rPr>
              <a:t>plan </a:t>
            </a:r>
            <a:endParaRPr lang="en-US" b="1" dirty="0" smtClean="0">
              <a:solidFill>
                <a:srgbClr val="17447D"/>
              </a:solidFill>
              <a:latin typeface="Calibri"/>
            </a:endParaRPr>
          </a:p>
          <a:p>
            <a:endParaRPr lang="en-US" b="1" dirty="0" smtClean="0">
              <a:solidFill>
                <a:prstClr val="black"/>
              </a:solidFill>
              <a:latin typeface="Calibri"/>
            </a:endParaRPr>
          </a:p>
          <a:p>
            <a:pPr marL="177800" indent="-177800"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Calibri"/>
              </a:rPr>
              <a:t>Action items</a:t>
            </a:r>
          </a:p>
          <a:p>
            <a:pPr marL="177800" indent="-177800">
              <a:buFont typeface="Arial"/>
              <a:buChar char="•"/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Cyber 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security tasks </a:t>
            </a:r>
          </a:p>
        </p:txBody>
      </p:sp>
      <p:sp>
        <p:nvSpPr>
          <p:cNvPr id="42" name="Oval 41"/>
          <p:cNvSpPr/>
          <p:nvPr/>
        </p:nvSpPr>
        <p:spPr>
          <a:xfrm>
            <a:off x="2230975" y="3689238"/>
            <a:ext cx="201116" cy="201116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43" name="Straight Connector 42"/>
          <p:cNvCxnSpPr/>
          <p:nvPr/>
        </p:nvCxnSpPr>
        <p:spPr>
          <a:xfrm flipV="1">
            <a:off x="2331533" y="3202276"/>
            <a:ext cx="0" cy="603012"/>
          </a:xfrm>
          <a:prstGeom prst="line">
            <a:avLst/>
          </a:prstGeom>
          <a:ln w="12700" cmpd="sng"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Oval 43"/>
          <p:cNvSpPr/>
          <p:nvPr/>
        </p:nvSpPr>
        <p:spPr>
          <a:xfrm>
            <a:off x="5090703" y="3689238"/>
            <a:ext cx="201116" cy="201116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45" name="Straight Connector 44"/>
          <p:cNvCxnSpPr/>
          <p:nvPr/>
        </p:nvCxnSpPr>
        <p:spPr>
          <a:xfrm flipV="1">
            <a:off x="5191261" y="3202276"/>
            <a:ext cx="0" cy="587520"/>
          </a:xfrm>
          <a:prstGeom prst="line">
            <a:avLst/>
          </a:prstGeom>
          <a:ln w="12700" cmpd="sng"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>
            <a:off x="1303413" y="3200488"/>
            <a:ext cx="1962378" cy="0"/>
          </a:xfrm>
          <a:prstGeom prst="line">
            <a:avLst/>
          </a:prstGeom>
          <a:ln w="12700" cmpd="sng"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H="1">
            <a:off x="4408724" y="3196426"/>
            <a:ext cx="1565074" cy="0"/>
          </a:xfrm>
          <a:prstGeom prst="line">
            <a:avLst/>
          </a:prstGeom>
          <a:ln w="12700" cmpd="sng"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7"/>
          <p:cNvSpPr txBox="1"/>
          <p:nvPr/>
        </p:nvSpPr>
        <p:spPr>
          <a:xfrm>
            <a:off x="6266433" y="1240046"/>
            <a:ext cx="1952208" cy="17406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b="1" dirty="0" smtClean="0">
                <a:solidFill>
                  <a:srgbClr val="17447D"/>
                </a:solidFill>
                <a:latin typeface="Calibri"/>
              </a:rPr>
              <a:t>Implementation   </a:t>
            </a:r>
            <a:r>
              <a:rPr lang="en-US" b="1" dirty="0" smtClean="0">
                <a:solidFill>
                  <a:schemeClr val="bg1"/>
                </a:solidFill>
                <a:latin typeface="Calibri"/>
              </a:rPr>
              <a:t>n </a:t>
            </a:r>
          </a:p>
          <a:p>
            <a:endParaRPr lang="en-US" b="1" dirty="0" smtClean="0">
              <a:solidFill>
                <a:prstClr val="black"/>
              </a:solidFill>
              <a:latin typeface="Calibri"/>
            </a:endParaRPr>
          </a:p>
          <a:p>
            <a:pPr marL="177800" indent="-177800">
              <a:buFont typeface="Arial"/>
              <a:buChar char="•"/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Plans of the ministries 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24" name="Picture 23" descr="slide_1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2414" y="4597447"/>
            <a:ext cx="1217938" cy="966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483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457D5-80AF-7143-9C76-7BD0543332E9}" type="datetime1">
              <a:rPr lang="fi-FI" smtClean="0"/>
              <a:pPr/>
              <a:t>21.8.2015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849903E-039B-6747-809A-B6BB401784C0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8" name="Otsikko 3"/>
          <p:cNvSpPr>
            <a:spLocks noGrp="1"/>
          </p:cNvSpPr>
          <p:nvPr>
            <p:ph type="title"/>
          </p:nvPr>
        </p:nvSpPr>
        <p:spPr>
          <a:xfrm>
            <a:off x="342900" y="337491"/>
            <a:ext cx="5607842" cy="535150"/>
          </a:xfrm>
        </p:spPr>
        <p:txBody>
          <a:bodyPr>
            <a:normAutofit/>
          </a:bodyPr>
          <a:lstStyle/>
          <a:p>
            <a:pPr algn="l"/>
            <a:r>
              <a:rPr lang="fi-FI" dirty="0" err="1"/>
              <a:t>I</a:t>
            </a:r>
            <a:r>
              <a:rPr lang="fi-FI" dirty="0" err="1" smtClean="0"/>
              <a:t>mplementation</a:t>
            </a:r>
            <a:r>
              <a:rPr lang="fi-FI" dirty="0" smtClean="0"/>
              <a:t> </a:t>
            </a:r>
            <a:r>
              <a:rPr lang="fi-FI" dirty="0" err="1" smtClean="0"/>
              <a:t>program</a:t>
            </a:r>
            <a:endParaRPr lang="fi-FI" dirty="0"/>
          </a:p>
        </p:txBody>
      </p:sp>
      <p:sp>
        <p:nvSpPr>
          <p:cNvPr id="10" name="TextBox 9"/>
          <p:cNvSpPr txBox="1"/>
          <p:nvPr/>
        </p:nvSpPr>
        <p:spPr>
          <a:xfrm>
            <a:off x="2822525" y="1576634"/>
            <a:ext cx="5203875" cy="349207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2800" b="1" dirty="0" smtClean="0">
                <a:solidFill>
                  <a:srgbClr val="17447D"/>
                </a:solidFill>
                <a:latin typeface="Calibri"/>
              </a:rPr>
              <a:t>Main </a:t>
            </a:r>
            <a:r>
              <a:rPr lang="en-US" sz="2800" b="1" dirty="0">
                <a:solidFill>
                  <a:srgbClr val="17447D"/>
                </a:solidFill>
                <a:latin typeface="Calibri"/>
              </a:rPr>
              <a:t>focus </a:t>
            </a:r>
            <a:r>
              <a:rPr lang="en-US" sz="2800" b="1" dirty="0" smtClean="0">
                <a:solidFill>
                  <a:srgbClr val="17447D"/>
                </a:solidFill>
                <a:latin typeface="Calibri"/>
              </a:rPr>
              <a:t>areas </a:t>
            </a:r>
            <a:endParaRPr lang="en-US" sz="2800" b="1" dirty="0">
              <a:solidFill>
                <a:srgbClr val="17447D"/>
              </a:solidFill>
              <a:latin typeface="Calibri"/>
            </a:endParaRPr>
          </a:p>
          <a:p>
            <a:endParaRPr lang="en-US" sz="1600" dirty="0" smtClean="0">
              <a:solidFill>
                <a:prstClr val="black"/>
              </a:solidFill>
              <a:latin typeface="Calibri"/>
            </a:endParaRPr>
          </a:p>
          <a:p>
            <a:pPr marL="285750" indent="-285750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Cyber 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Security Center  </a:t>
            </a:r>
          </a:p>
          <a:p>
            <a:pPr marL="285750" indent="-285750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24/7 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Information Security </a:t>
            </a:r>
            <a:r>
              <a:rPr lang="en-US" sz="2000" dirty="0">
                <a:solidFill>
                  <a:prstClr val="black"/>
                </a:solidFill>
              </a:rPr>
              <a:t>Operations of the Government</a:t>
            </a:r>
            <a:endParaRPr lang="en-US" sz="2000" dirty="0">
              <a:solidFill>
                <a:prstClr val="black"/>
              </a:solidFill>
              <a:latin typeface="Calibri"/>
            </a:endParaRPr>
          </a:p>
          <a:p>
            <a:pPr marL="285750" indent="-285750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Security 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network for encrypted data </a:t>
            </a: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transfer and 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administration</a:t>
            </a:r>
          </a:p>
          <a:p>
            <a:pPr marL="285750" indent="-285750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Police’s </a:t>
            </a:r>
            <a:r>
              <a:rPr lang="en-US" sz="2000" dirty="0" smtClean="0">
                <a:solidFill>
                  <a:prstClr val="black"/>
                </a:solidFill>
              </a:rPr>
              <a:t>responding capabilities to cybercrime</a:t>
            </a:r>
            <a:endParaRPr lang="en-US" sz="2000" dirty="0">
              <a:solidFill>
                <a:prstClr val="black"/>
              </a:solidFill>
              <a:latin typeface="Calibri"/>
            </a:endParaRPr>
          </a:p>
          <a:p>
            <a:pPr marL="285750" indent="-285750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Research 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and education </a:t>
            </a: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programs, 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and </a:t>
            </a: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 improvement 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of other </a:t>
            </a: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competences</a:t>
            </a:r>
            <a:endParaRPr lang="en-US" sz="2000" dirty="0">
              <a:solidFill>
                <a:prstClr val="black"/>
              </a:solidFill>
              <a:latin typeface="Calibri"/>
            </a:endParaRPr>
          </a:p>
          <a:p>
            <a:pPr marL="285750" indent="-285750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Changes 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in legislation</a:t>
            </a:r>
          </a:p>
          <a:p>
            <a:pPr lvl="2">
              <a:lnSpc>
                <a:spcPct val="110000"/>
              </a:lnSpc>
            </a:pP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development 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of capabilities </a:t>
            </a:r>
          </a:p>
        </p:txBody>
      </p:sp>
      <p:pic>
        <p:nvPicPr>
          <p:cNvPr id="2" name="Picture 1" descr="slide_1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00" y="1651000"/>
            <a:ext cx="2467064" cy="4099812"/>
          </a:xfrm>
          <a:prstGeom prst="rect">
            <a:avLst/>
          </a:prstGeom>
        </p:spPr>
      </p:pic>
      <p:cxnSp>
        <p:nvCxnSpPr>
          <p:cNvPr id="9" name="Straight Arrow Connector 2"/>
          <p:cNvCxnSpPr/>
          <p:nvPr/>
        </p:nvCxnSpPr>
        <p:spPr>
          <a:xfrm>
            <a:off x="3424785" y="5498626"/>
            <a:ext cx="366847" cy="0"/>
          </a:xfrm>
          <a:prstGeom prst="straightConnector1">
            <a:avLst/>
          </a:prstGeom>
          <a:ln w="38100" cmpd="sng"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5671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lide_1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5168" y="2184400"/>
            <a:ext cx="3112520" cy="25390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5401"/>
            <a:ext cx="7190592" cy="598487"/>
          </a:xfrm>
        </p:spPr>
        <p:txBody>
          <a:bodyPr/>
          <a:lstStyle/>
          <a:p>
            <a:r>
              <a:rPr lang="en-US" dirty="0">
                <a:solidFill>
                  <a:srgbClr val="00548B"/>
                </a:solidFill>
              </a:rPr>
              <a:t>Major Challenges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457D5-80AF-7143-9C76-7BD0543332E9}" type="datetime1">
              <a:rPr lang="fi-FI" smtClean="0"/>
              <a:t>21.8.2015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849903E-039B-6747-809A-B6BB401784C0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7" name="Sisällön paikkamerkki 2"/>
          <p:cNvSpPr txBox="1">
            <a:spLocks/>
          </p:cNvSpPr>
          <p:nvPr/>
        </p:nvSpPr>
        <p:spPr>
          <a:xfrm>
            <a:off x="448596" y="1463985"/>
            <a:ext cx="4390104" cy="303676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Verdana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Verdana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Verdana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Verdana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Verdana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>
              <a:lnSpc>
                <a:spcPct val="110000"/>
              </a:lnSpc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fi-FI" sz="2000" dirty="0" smtClean="0">
                <a:latin typeface="Calibri"/>
                <a:cs typeface="Calibri"/>
              </a:rPr>
              <a:t>Resources</a:t>
            </a:r>
          </a:p>
          <a:p>
            <a:pPr marL="342900" lvl="1" indent="-342900">
              <a:lnSpc>
                <a:spcPct val="110000"/>
              </a:lnSpc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fi-FI" sz="2000" dirty="0" smtClean="0">
                <a:latin typeface="Calibri"/>
                <a:cs typeface="Calibri"/>
              </a:rPr>
              <a:t>Full </a:t>
            </a:r>
            <a:r>
              <a:rPr lang="fi-FI" sz="2000" dirty="0" err="1" smtClean="0">
                <a:latin typeface="Calibri"/>
                <a:cs typeface="Calibri"/>
              </a:rPr>
              <a:t>implementation</a:t>
            </a:r>
            <a:r>
              <a:rPr lang="fi-FI" sz="2000" dirty="0" smtClean="0">
                <a:latin typeface="Calibri"/>
                <a:cs typeface="Calibri"/>
              </a:rPr>
              <a:t> of the National Security </a:t>
            </a:r>
            <a:r>
              <a:rPr lang="fi-FI" sz="2000" dirty="0" err="1" smtClean="0">
                <a:latin typeface="Calibri"/>
                <a:cs typeface="Calibri"/>
              </a:rPr>
              <a:t>Network</a:t>
            </a:r>
            <a:r>
              <a:rPr lang="fi-FI" sz="2000" dirty="0" smtClean="0">
                <a:latin typeface="Calibri"/>
                <a:cs typeface="Calibri"/>
              </a:rPr>
              <a:t> </a:t>
            </a:r>
          </a:p>
          <a:p>
            <a:pPr marL="342900" lvl="1" indent="-342900">
              <a:lnSpc>
                <a:spcPct val="110000"/>
              </a:lnSpc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fi-FI" sz="2000" dirty="0" err="1" smtClean="0">
                <a:latin typeface="Calibri"/>
                <a:cs typeface="Calibri"/>
              </a:rPr>
              <a:t>Roll-out</a:t>
            </a:r>
            <a:r>
              <a:rPr lang="fi-FI" sz="2000" dirty="0" smtClean="0">
                <a:latin typeface="Calibri"/>
                <a:cs typeface="Calibri"/>
              </a:rPr>
              <a:t> of </a:t>
            </a:r>
            <a:r>
              <a:rPr lang="fi-FI" sz="2000" dirty="0" err="1">
                <a:latin typeface="Calibri"/>
                <a:cs typeface="Calibri"/>
              </a:rPr>
              <a:t>G</a:t>
            </a:r>
            <a:r>
              <a:rPr lang="fi-FI" sz="2000" dirty="0" err="1" smtClean="0">
                <a:latin typeface="Calibri"/>
                <a:cs typeface="Calibri"/>
              </a:rPr>
              <a:t>overnment</a:t>
            </a:r>
            <a:r>
              <a:rPr lang="fi-FI" sz="2000" dirty="0" smtClean="0">
                <a:latin typeface="Calibri"/>
                <a:cs typeface="Calibri"/>
              </a:rPr>
              <a:t> 24/7 </a:t>
            </a:r>
            <a:br>
              <a:rPr lang="fi-FI" sz="2000" dirty="0" smtClean="0">
                <a:latin typeface="Calibri"/>
                <a:cs typeface="Calibri"/>
              </a:rPr>
            </a:br>
            <a:r>
              <a:rPr lang="fi-FI" sz="2000" dirty="0" err="1" smtClean="0">
                <a:latin typeface="Calibri"/>
                <a:cs typeface="Calibri"/>
              </a:rPr>
              <a:t>Information</a:t>
            </a:r>
            <a:r>
              <a:rPr lang="fi-FI" sz="2000" dirty="0" smtClean="0">
                <a:latin typeface="Calibri"/>
                <a:cs typeface="Calibri"/>
              </a:rPr>
              <a:t> Security </a:t>
            </a:r>
            <a:r>
              <a:rPr lang="fi-FI" sz="2000" dirty="0" err="1" smtClean="0">
                <a:latin typeface="Calibri"/>
                <a:cs typeface="Calibri"/>
              </a:rPr>
              <a:t>Operations</a:t>
            </a:r>
            <a:endParaRPr lang="fi-FI" sz="2000" dirty="0" smtClean="0">
              <a:latin typeface="Calibri"/>
              <a:cs typeface="Calibri"/>
            </a:endParaRPr>
          </a:p>
          <a:p>
            <a:pPr marL="342900" lvl="1" indent="-342900">
              <a:lnSpc>
                <a:spcPct val="110000"/>
              </a:lnSpc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fi-FI" sz="2000" dirty="0" err="1" smtClean="0">
                <a:latin typeface="Calibri"/>
                <a:cs typeface="Calibri"/>
              </a:rPr>
              <a:t>Legislation</a:t>
            </a:r>
            <a:endParaRPr lang="fi-FI" sz="2000" dirty="0" smtClean="0">
              <a:latin typeface="Calibri"/>
              <a:cs typeface="Calibri"/>
            </a:endParaRPr>
          </a:p>
          <a:p>
            <a:pPr marL="342900" lvl="1" indent="-342900">
              <a:lnSpc>
                <a:spcPct val="110000"/>
              </a:lnSpc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fi-FI" sz="2000" dirty="0" err="1" smtClean="0">
                <a:latin typeface="Calibri"/>
                <a:cs typeface="Calibri"/>
              </a:rPr>
              <a:t>Responsibilities</a:t>
            </a:r>
            <a:r>
              <a:rPr lang="fi-FI" sz="2000" dirty="0" smtClean="0">
                <a:latin typeface="Calibri"/>
                <a:cs typeface="Calibri"/>
              </a:rPr>
              <a:t> and </a:t>
            </a:r>
            <a:r>
              <a:rPr lang="fi-FI" sz="2000" dirty="0" err="1" smtClean="0">
                <a:latin typeface="Calibri"/>
                <a:cs typeface="Calibri"/>
              </a:rPr>
              <a:t>coordination</a:t>
            </a:r>
            <a:r>
              <a:rPr lang="fi-FI" sz="2000" dirty="0" smtClean="0">
                <a:latin typeface="Calibri"/>
                <a:cs typeface="Calibri"/>
              </a:rPr>
              <a:t> </a:t>
            </a:r>
            <a:br>
              <a:rPr lang="fi-FI" sz="2000" dirty="0" smtClean="0">
                <a:latin typeface="Calibri"/>
                <a:cs typeface="Calibri"/>
              </a:rPr>
            </a:br>
            <a:r>
              <a:rPr lang="fi-FI" sz="2000" dirty="0" smtClean="0">
                <a:latin typeface="Calibri"/>
                <a:cs typeface="Calibri"/>
              </a:rPr>
              <a:t>in </a:t>
            </a:r>
            <a:r>
              <a:rPr lang="fi-FI" sz="2000" dirty="0" err="1" smtClean="0">
                <a:latin typeface="Calibri"/>
                <a:cs typeface="Calibri"/>
              </a:rPr>
              <a:t>some</a:t>
            </a:r>
            <a:r>
              <a:rPr lang="fi-FI" sz="2000" dirty="0" smtClean="0">
                <a:latin typeface="Calibri"/>
                <a:cs typeface="Calibri"/>
              </a:rPr>
              <a:t> </a:t>
            </a:r>
            <a:r>
              <a:rPr lang="fi-FI" sz="2000" dirty="0" err="1" smtClean="0">
                <a:latin typeface="Calibri"/>
                <a:cs typeface="Calibri"/>
              </a:rPr>
              <a:t>areas</a:t>
            </a:r>
            <a:endParaRPr lang="fi-FI" sz="2000" dirty="0" smtClean="0">
              <a:latin typeface="Calibri"/>
              <a:cs typeface="Calibri"/>
            </a:endParaRPr>
          </a:p>
          <a:p>
            <a:pPr marL="342900" lvl="1" indent="-342900">
              <a:lnSpc>
                <a:spcPct val="110000"/>
              </a:lnSpc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fi-FI" sz="2000" dirty="0" err="1" smtClean="0">
                <a:latin typeface="Calibri"/>
                <a:cs typeface="Calibri"/>
              </a:rPr>
              <a:t>Some</a:t>
            </a:r>
            <a:r>
              <a:rPr lang="fi-FI" sz="2000" dirty="0" smtClean="0">
                <a:latin typeface="Calibri"/>
                <a:cs typeface="Calibri"/>
              </a:rPr>
              <a:t> </a:t>
            </a:r>
            <a:r>
              <a:rPr lang="fi-FI" sz="2000" dirty="0" err="1" smtClean="0">
                <a:latin typeface="Calibri"/>
                <a:cs typeface="Calibri"/>
              </a:rPr>
              <a:t>organisations</a:t>
            </a:r>
            <a:r>
              <a:rPr lang="fi-FI" sz="2000" dirty="0" smtClean="0">
                <a:latin typeface="Calibri"/>
                <a:cs typeface="Calibri"/>
              </a:rPr>
              <a:t> </a:t>
            </a:r>
            <a:r>
              <a:rPr lang="fi-FI" sz="2000" dirty="0" err="1" smtClean="0">
                <a:latin typeface="Calibri"/>
                <a:cs typeface="Calibri"/>
              </a:rPr>
              <a:t>are</a:t>
            </a:r>
            <a:r>
              <a:rPr lang="fi-FI" sz="2000" dirty="0" smtClean="0">
                <a:latin typeface="Calibri"/>
                <a:cs typeface="Calibri"/>
              </a:rPr>
              <a:t> </a:t>
            </a:r>
            <a:r>
              <a:rPr lang="fi-FI" sz="2000" dirty="0" err="1" smtClean="0">
                <a:latin typeface="Calibri"/>
                <a:cs typeface="Calibri"/>
              </a:rPr>
              <a:t>lagging</a:t>
            </a:r>
            <a:r>
              <a:rPr lang="fi-FI" sz="2000" dirty="0" smtClean="0">
                <a:latin typeface="Calibri"/>
                <a:cs typeface="Calibri"/>
              </a:rPr>
              <a:t> </a:t>
            </a:r>
            <a:br>
              <a:rPr lang="fi-FI" sz="2000" dirty="0" smtClean="0">
                <a:latin typeface="Calibri"/>
                <a:cs typeface="Calibri"/>
              </a:rPr>
            </a:br>
            <a:r>
              <a:rPr lang="fi-FI" sz="2000" dirty="0" err="1" smtClean="0">
                <a:latin typeface="Calibri"/>
                <a:cs typeface="Calibri"/>
              </a:rPr>
              <a:t>behind</a:t>
            </a:r>
            <a:r>
              <a:rPr lang="fi-FI" sz="2000" dirty="0" smtClean="0">
                <a:latin typeface="Calibri"/>
                <a:cs typeface="Calibri"/>
              </a:rPr>
              <a:t> in </a:t>
            </a:r>
            <a:r>
              <a:rPr lang="fi-FI" sz="2000" dirty="0" err="1" smtClean="0">
                <a:latin typeface="Calibri"/>
                <a:cs typeface="Calibri"/>
              </a:rPr>
              <a:t>their</a:t>
            </a:r>
            <a:r>
              <a:rPr lang="fi-FI" sz="2000" dirty="0" smtClean="0">
                <a:latin typeface="Calibri"/>
                <a:cs typeface="Calibri"/>
              </a:rPr>
              <a:t> </a:t>
            </a:r>
            <a:r>
              <a:rPr lang="fi-FI" sz="2000" dirty="0" err="1" smtClean="0">
                <a:latin typeface="Calibri"/>
                <a:cs typeface="Calibri"/>
              </a:rPr>
              <a:t>implemention</a:t>
            </a:r>
            <a:r>
              <a:rPr lang="fi-FI" sz="2000" dirty="0" smtClean="0">
                <a:latin typeface="Calibri"/>
                <a:cs typeface="Calibri"/>
              </a:rPr>
              <a:t> of the </a:t>
            </a:r>
            <a:br>
              <a:rPr lang="fi-FI" sz="2000" dirty="0" smtClean="0">
                <a:latin typeface="Calibri"/>
                <a:cs typeface="Calibri"/>
              </a:rPr>
            </a:br>
            <a:r>
              <a:rPr lang="fi-FI" sz="2000" dirty="0" err="1" smtClean="0">
                <a:latin typeface="Calibri"/>
                <a:cs typeface="Calibri"/>
              </a:rPr>
              <a:t>Information</a:t>
            </a:r>
            <a:r>
              <a:rPr lang="fi-FI" sz="2000" dirty="0" smtClean="0">
                <a:latin typeface="Calibri"/>
                <a:cs typeface="Calibri"/>
              </a:rPr>
              <a:t> </a:t>
            </a:r>
            <a:r>
              <a:rPr lang="fi-FI" sz="2000" dirty="0" err="1" smtClean="0">
                <a:latin typeface="Calibri"/>
                <a:cs typeface="Calibri"/>
              </a:rPr>
              <a:t>Society</a:t>
            </a:r>
            <a:r>
              <a:rPr lang="fi-FI" sz="2000" dirty="0" smtClean="0">
                <a:latin typeface="Calibri"/>
                <a:cs typeface="Calibri"/>
              </a:rPr>
              <a:t> </a:t>
            </a:r>
            <a:r>
              <a:rPr lang="fi-FI" sz="2000" dirty="0" err="1" smtClean="0">
                <a:latin typeface="Calibri"/>
                <a:cs typeface="Calibri"/>
              </a:rPr>
              <a:t>Code</a:t>
            </a:r>
            <a:endParaRPr lang="fi-FI" sz="2000" dirty="0" smtClean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5401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572" y="439357"/>
            <a:ext cx="7190592" cy="598487"/>
          </a:xfrm>
        </p:spPr>
        <p:txBody>
          <a:bodyPr/>
          <a:lstStyle/>
          <a:p>
            <a:r>
              <a:rPr lang="fi-FI" dirty="0" err="1">
                <a:solidFill>
                  <a:srgbClr val="18447E"/>
                </a:solidFill>
                <a:ea typeface="Verdana" pitchFamily="34" charset="0"/>
                <a:cs typeface="Verdana" pitchFamily="34" charset="0"/>
              </a:rPr>
              <a:t>Implementation</a:t>
            </a:r>
            <a:r>
              <a:rPr lang="fi-FI" dirty="0">
                <a:solidFill>
                  <a:srgbClr val="18447E"/>
                </a:solidFill>
                <a:ea typeface="Verdana" pitchFamily="34" charset="0"/>
                <a:cs typeface="Verdana" pitchFamily="34" charset="0"/>
              </a:rPr>
              <a:t> - </a:t>
            </a:r>
            <a:r>
              <a:rPr lang="fi-FI" dirty="0" err="1">
                <a:solidFill>
                  <a:srgbClr val="18447E"/>
                </a:solidFill>
                <a:ea typeface="Verdana" pitchFamily="34" charset="0"/>
                <a:cs typeface="Verdana" pitchFamily="34" charset="0"/>
              </a:rPr>
              <a:t>where</a:t>
            </a:r>
            <a:r>
              <a:rPr lang="fi-FI" dirty="0">
                <a:solidFill>
                  <a:srgbClr val="18447E"/>
                </a:solidFill>
                <a:ea typeface="Verdana" pitchFamily="34" charset="0"/>
                <a:cs typeface="Verdana" pitchFamily="34" charset="0"/>
              </a:rPr>
              <a:t> </a:t>
            </a:r>
            <a:r>
              <a:rPr lang="fi-FI" dirty="0" err="1" smtClean="0">
                <a:solidFill>
                  <a:srgbClr val="18447E"/>
                </a:solidFill>
                <a:ea typeface="Verdana" pitchFamily="34" charset="0"/>
                <a:cs typeface="Verdana" pitchFamily="34" charset="0"/>
              </a:rPr>
              <a:t>have</a:t>
            </a:r>
            <a:r>
              <a:rPr lang="fi-FI" dirty="0">
                <a:solidFill>
                  <a:srgbClr val="18447E"/>
                </a:solidFill>
                <a:ea typeface="Verdana" pitchFamily="34" charset="0"/>
                <a:cs typeface="Verdana" pitchFamily="34" charset="0"/>
              </a:rPr>
              <a:t> </a:t>
            </a:r>
            <a:r>
              <a:rPr lang="fi-FI" dirty="0" err="1">
                <a:solidFill>
                  <a:srgbClr val="18447E"/>
                </a:solidFill>
                <a:ea typeface="Verdana" pitchFamily="34" charset="0"/>
                <a:cs typeface="Verdana" pitchFamily="34" charset="0"/>
              </a:rPr>
              <a:t>we</a:t>
            </a:r>
            <a:r>
              <a:rPr lang="fi-FI" dirty="0">
                <a:solidFill>
                  <a:srgbClr val="18447E"/>
                </a:solidFill>
                <a:ea typeface="Verdana" pitchFamily="34" charset="0"/>
                <a:cs typeface="Verdana" pitchFamily="34" charset="0"/>
              </a:rPr>
              <a:t> </a:t>
            </a:r>
            <a:r>
              <a:rPr lang="fi-FI" dirty="0" err="1">
                <a:solidFill>
                  <a:srgbClr val="18447E"/>
                </a:solidFill>
                <a:ea typeface="Verdana" pitchFamily="34" charset="0"/>
                <a:cs typeface="Verdana" pitchFamily="34" charset="0"/>
              </a:rPr>
              <a:t>succeeded</a:t>
            </a:r>
            <a:r>
              <a:rPr lang="fi-FI" dirty="0" smtClean="0">
                <a:solidFill>
                  <a:srgbClr val="18447E"/>
                </a:solidFill>
                <a:ea typeface="Verdana" pitchFamily="34" charset="0"/>
                <a:cs typeface="Verdana" pitchFamily="34" charset="0"/>
              </a:rPr>
              <a:t>?</a:t>
            </a:r>
            <a:endParaRPr lang="en-US" dirty="0">
              <a:solidFill>
                <a:srgbClr val="18447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457D5-80AF-7143-9C76-7BD0543332E9}" type="datetime1">
              <a:rPr lang="fi-FI" smtClean="0"/>
              <a:t>21.8.2015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849903E-039B-6747-809A-B6BB401784C0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8" name="Suorakulmio 6"/>
          <p:cNvSpPr/>
          <p:nvPr/>
        </p:nvSpPr>
        <p:spPr>
          <a:xfrm>
            <a:off x="2380892" y="1538950"/>
            <a:ext cx="5688596" cy="4745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20000"/>
              </a:lnSpc>
              <a:buFont typeface="Courier New"/>
              <a:buChar char="o"/>
            </a:pPr>
            <a:r>
              <a:rPr lang="fi-FI" dirty="0">
                <a:latin typeface="Calibri" pitchFamily="34" charset="0"/>
                <a:cs typeface="Calibri" pitchFamily="34" charset="0"/>
                <a:sym typeface="Wingdings" pitchFamily="2" charset="2"/>
              </a:rPr>
              <a:t>General </a:t>
            </a:r>
            <a:r>
              <a:rPr lang="fi-FI" dirty="0" err="1">
                <a:latin typeface="Calibri" pitchFamily="34" charset="0"/>
                <a:cs typeface="Calibri" pitchFamily="34" charset="0"/>
                <a:sym typeface="Wingdings" pitchFamily="2" charset="2"/>
              </a:rPr>
              <a:t>knowledge</a:t>
            </a:r>
            <a:r>
              <a:rPr lang="fi-FI" dirty="0">
                <a:latin typeface="Calibri" pitchFamily="34" charset="0"/>
                <a:cs typeface="Calibri" pitchFamily="34" charset="0"/>
                <a:sym typeface="Wingdings" pitchFamily="2" charset="2"/>
              </a:rPr>
              <a:t> and </a:t>
            </a:r>
            <a:r>
              <a:rPr lang="fi-FI" dirty="0" err="1" smtClean="0">
                <a:latin typeface="Calibri" pitchFamily="34" charset="0"/>
                <a:cs typeface="Calibri" pitchFamily="34" charset="0"/>
                <a:sym typeface="Wingdings" pitchFamily="2" charset="2"/>
              </a:rPr>
              <a:t>awareness</a:t>
            </a:r>
            <a:r>
              <a:rPr lang="fi-FI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!</a:t>
            </a:r>
            <a:endParaRPr lang="fi-FI" dirty="0">
              <a:latin typeface="Calibri" pitchFamily="34" charset="0"/>
              <a:cs typeface="Calibri" pitchFamily="34" charset="0"/>
              <a:sym typeface="Wingdings" pitchFamily="2" charset="2"/>
            </a:endParaRPr>
          </a:p>
          <a:p>
            <a:pPr marL="285750" indent="-285750">
              <a:lnSpc>
                <a:spcPct val="120000"/>
              </a:lnSpc>
              <a:buFont typeface="Courier New"/>
              <a:buChar char="o"/>
            </a:pPr>
            <a:r>
              <a:rPr lang="fi-FI" b="1" dirty="0" err="1" smtClean="0">
                <a:latin typeface="Calibri" pitchFamily="34" charset="0"/>
                <a:cs typeface="Calibri" pitchFamily="34" charset="0"/>
              </a:rPr>
              <a:t>Cyber</a:t>
            </a:r>
            <a:r>
              <a:rPr lang="fi-FI" b="1" dirty="0" smtClean="0">
                <a:latin typeface="Calibri" pitchFamily="34" charset="0"/>
                <a:cs typeface="Calibri" pitchFamily="34" charset="0"/>
              </a:rPr>
              <a:t> Security </a:t>
            </a:r>
            <a:r>
              <a:rPr lang="fi-FI" b="1" dirty="0" err="1" smtClean="0">
                <a:latin typeface="Calibri" pitchFamily="34" charset="0"/>
                <a:cs typeface="Calibri" pitchFamily="34" charset="0"/>
              </a:rPr>
              <a:t>Strategy</a:t>
            </a:r>
            <a:r>
              <a:rPr lang="fi-FI" b="1" dirty="0" smtClean="0">
                <a:latin typeface="Calibri" pitchFamily="34" charset="0"/>
                <a:cs typeface="Calibri" pitchFamily="34" charset="0"/>
              </a:rPr>
              <a:t> and the </a:t>
            </a:r>
            <a:r>
              <a:rPr lang="fi-FI" b="1" dirty="0" err="1" smtClean="0">
                <a:latin typeface="Calibri" pitchFamily="34" charset="0"/>
                <a:cs typeface="Calibri" pitchFamily="34" charset="0"/>
              </a:rPr>
              <a:t>implementation</a:t>
            </a:r>
            <a:r>
              <a:rPr lang="fi-FI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fi-FI" b="1" dirty="0" err="1" smtClean="0">
                <a:latin typeface="Calibri" pitchFamily="34" charset="0"/>
                <a:cs typeface="Calibri" pitchFamily="34" charset="0"/>
              </a:rPr>
              <a:t>plan</a:t>
            </a:r>
            <a:endParaRPr lang="fi-FI" b="1" dirty="0">
              <a:latin typeface="Calibri" pitchFamily="34" charset="0"/>
              <a:cs typeface="Calibri" pitchFamily="34" charset="0"/>
            </a:endParaRPr>
          </a:p>
          <a:p>
            <a:pPr marL="285750" indent="-285750">
              <a:lnSpc>
                <a:spcPct val="120000"/>
              </a:lnSpc>
              <a:buFont typeface="Courier New"/>
              <a:buChar char="o"/>
            </a:pPr>
            <a:r>
              <a:rPr lang="fi-FI" b="1" dirty="0" err="1" smtClean="0">
                <a:latin typeface="Calibri" pitchFamily="34" charset="0"/>
                <a:cs typeface="Calibri" pitchFamily="34" charset="0"/>
              </a:rPr>
              <a:t>Cyber</a:t>
            </a:r>
            <a:r>
              <a:rPr lang="fi-FI" b="1" dirty="0" smtClean="0">
                <a:latin typeface="Calibri" pitchFamily="34" charset="0"/>
                <a:cs typeface="Calibri" pitchFamily="34" charset="0"/>
              </a:rPr>
              <a:t> Security Center </a:t>
            </a:r>
            <a:r>
              <a:rPr lang="fi-FI" dirty="0" smtClean="0">
                <a:latin typeface="Calibri" pitchFamily="34" charset="0"/>
                <a:cs typeface="Calibri" pitchFamily="34" charset="0"/>
              </a:rPr>
              <a:t>and </a:t>
            </a:r>
            <a:r>
              <a:rPr lang="fi-FI" dirty="0" err="1" smtClean="0">
                <a:latin typeface="Calibri" pitchFamily="34" charset="0"/>
                <a:cs typeface="Calibri" pitchFamily="34" charset="0"/>
              </a:rPr>
              <a:t>development</a:t>
            </a:r>
            <a:r>
              <a:rPr lang="fi-FI" dirty="0" smtClean="0">
                <a:latin typeface="Calibri" pitchFamily="34" charset="0"/>
                <a:cs typeface="Calibri" pitchFamily="34" charset="0"/>
              </a:rPr>
              <a:t> of the </a:t>
            </a:r>
            <a:r>
              <a:rPr lang="fi-FI" b="1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CERT-FI </a:t>
            </a:r>
          </a:p>
          <a:p>
            <a:pPr marL="285750" indent="-285750">
              <a:lnSpc>
                <a:spcPct val="120000"/>
              </a:lnSpc>
              <a:buFont typeface="Courier New"/>
              <a:buChar char="o"/>
            </a:pPr>
            <a:r>
              <a:rPr lang="fi-FI" dirty="0" err="1" smtClean="0">
                <a:latin typeface="Calibri" pitchFamily="34" charset="0"/>
                <a:cs typeface="Calibri" pitchFamily="34" charset="0"/>
              </a:rPr>
              <a:t>Research</a:t>
            </a:r>
            <a:r>
              <a:rPr lang="fi-FI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fi-FI" dirty="0" err="1" smtClean="0">
                <a:latin typeface="Calibri" pitchFamily="34" charset="0"/>
                <a:cs typeface="Calibri" pitchFamily="34" charset="0"/>
              </a:rPr>
              <a:t>training</a:t>
            </a:r>
            <a:r>
              <a:rPr lang="fi-FI" dirty="0" smtClean="0">
                <a:latin typeface="Calibri" pitchFamily="34" charset="0"/>
                <a:cs typeface="Calibri" pitchFamily="34" charset="0"/>
              </a:rPr>
              <a:t> and </a:t>
            </a:r>
            <a:r>
              <a:rPr lang="fi-FI" dirty="0" err="1" smtClean="0">
                <a:latin typeface="Calibri" pitchFamily="34" charset="0"/>
                <a:cs typeface="Calibri" pitchFamily="34" charset="0"/>
              </a:rPr>
              <a:t>education</a:t>
            </a:r>
            <a:r>
              <a:rPr lang="fi-FI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fi-FI" dirty="0" err="1" smtClean="0">
                <a:latin typeface="Calibri" pitchFamily="34" charset="0"/>
                <a:cs typeface="Calibri" pitchFamily="34" charset="0"/>
              </a:rPr>
              <a:t>programmes</a:t>
            </a:r>
            <a:r>
              <a:rPr lang="fi-FI" dirty="0" smtClean="0">
                <a:latin typeface="Calibri" pitchFamily="34" charset="0"/>
                <a:cs typeface="Calibri" pitchFamily="34" charset="0"/>
              </a:rPr>
              <a:t> </a:t>
            </a:r>
          </a:p>
          <a:p>
            <a:pPr marL="285750" indent="-285750">
              <a:lnSpc>
                <a:spcPct val="120000"/>
              </a:lnSpc>
              <a:buFont typeface="Courier New"/>
              <a:buChar char="o"/>
            </a:pPr>
            <a:r>
              <a:rPr lang="fi-FI" dirty="0" err="1" smtClean="0">
                <a:latin typeface="Calibri" pitchFamily="34" charset="0"/>
                <a:cs typeface="Calibri" pitchFamily="34" charset="0"/>
              </a:rPr>
              <a:t>Innovation</a:t>
            </a:r>
            <a:r>
              <a:rPr lang="fi-FI" dirty="0" smtClean="0">
                <a:latin typeface="Calibri" pitchFamily="34" charset="0"/>
                <a:cs typeface="Calibri" pitchFamily="34" charset="0"/>
              </a:rPr>
              <a:t> Centre in the city of Jyväskylä</a:t>
            </a:r>
          </a:p>
          <a:p>
            <a:pPr marL="285750" indent="-285750">
              <a:lnSpc>
                <a:spcPct val="120000"/>
              </a:lnSpc>
              <a:buFont typeface="Courier New"/>
              <a:buChar char="o"/>
            </a:pPr>
            <a:r>
              <a:rPr lang="fi-FI" b="1" dirty="0" smtClean="0">
                <a:latin typeface="Calibri" pitchFamily="34" charset="0"/>
                <a:cs typeface="Calibri" pitchFamily="34" charset="0"/>
              </a:rPr>
              <a:t>Business </a:t>
            </a:r>
            <a:r>
              <a:rPr lang="fi-FI" b="1" dirty="0" err="1" smtClean="0">
                <a:latin typeface="Calibri" pitchFamily="34" charset="0"/>
                <a:cs typeface="Calibri" pitchFamily="34" charset="0"/>
              </a:rPr>
              <a:t>Cyber</a:t>
            </a:r>
            <a:r>
              <a:rPr lang="fi-FI" b="1" dirty="0" smtClean="0">
                <a:latin typeface="Calibri" pitchFamily="34" charset="0"/>
                <a:cs typeface="Calibri" pitchFamily="34" charset="0"/>
              </a:rPr>
              <a:t> Cluster </a:t>
            </a:r>
            <a:r>
              <a:rPr lang="fi-FI" dirty="0" smtClean="0">
                <a:latin typeface="Calibri" pitchFamily="34" charset="0"/>
                <a:cs typeface="Calibri" pitchFamily="34" charset="0"/>
              </a:rPr>
              <a:t>(FISC) and </a:t>
            </a:r>
            <a:r>
              <a:rPr lang="fi-FI" dirty="0" err="1" smtClean="0">
                <a:latin typeface="Calibri" pitchFamily="34" charset="0"/>
                <a:cs typeface="Calibri" pitchFamily="34" charset="0"/>
              </a:rPr>
              <a:t>their</a:t>
            </a:r>
            <a:r>
              <a:rPr lang="fi-FI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fi-FI" dirty="0" err="1" smtClean="0">
                <a:latin typeface="Calibri" pitchFamily="34" charset="0"/>
                <a:cs typeface="Calibri" pitchFamily="34" charset="0"/>
              </a:rPr>
              <a:t>Cyber</a:t>
            </a:r>
            <a:r>
              <a:rPr lang="fi-FI" dirty="0" smtClean="0">
                <a:latin typeface="Calibri" pitchFamily="34" charset="0"/>
                <a:cs typeface="Calibri" pitchFamily="34" charset="0"/>
              </a:rPr>
              <a:t>  </a:t>
            </a:r>
            <a:r>
              <a:rPr lang="fi-FI" dirty="0" err="1">
                <a:latin typeface="Calibri" pitchFamily="34" charset="0"/>
                <a:cs typeface="Calibri" pitchFamily="34" charset="0"/>
              </a:rPr>
              <a:t>L</a:t>
            </a:r>
            <a:r>
              <a:rPr lang="fi-FI" dirty="0" err="1" smtClean="0">
                <a:latin typeface="Calibri" pitchFamily="34" charset="0"/>
                <a:cs typeface="Calibri" pitchFamily="34" charset="0"/>
              </a:rPr>
              <a:t>aboratory</a:t>
            </a:r>
            <a:endParaRPr lang="fi-FI" dirty="0" smtClean="0">
              <a:latin typeface="Calibri" pitchFamily="34" charset="0"/>
              <a:cs typeface="Calibri" pitchFamily="34" charset="0"/>
            </a:endParaRPr>
          </a:p>
          <a:p>
            <a:pPr marL="285750" indent="-285750">
              <a:lnSpc>
                <a:spcPct val="120000"/>
              </a:lnSpc>
              <a:buFont typeface="Courier New"/>
              <a:buChar char="o"/>
            </a:pPr>
            <a:r>
              <a:rPr lang="fi-FI" dirty="0" err="1" smtClean="0">
                <a:latin typeface="Calibri" pitchFamily="34" charset="0"/>
                <a:cs typeface="Calibri" pitchFamily="34" charset="0"/>
              </a:rPr>
              <a:t>Working</a:t>
            </a:r>
            <a:r>
              <a:rPr lang="fi-FI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fi-FI" dirty="0" err="1" smtClean="0">
                <a:latin typeface="Calibri" pitchFamily="34" charset="0"/>
                <a:cs typeface="Calibri" pitchFamily="34" charset="0"/>
              </a:rPr>
              <a:t>group</a:t>
            </a:r>
            <a:r>
              <a:rPr lang="fi-FI" dirty="0" smtClean="0">
                <a:latin typeface="Calibri" pitchFamily="34" charset="0"/>
                <a:cs typeface="Calibri" pitchFamily="34" charset="0"/>
              </a:rPr>
              <a:t> on </a:t>
            </a:r>
            <a:r>
              <a:rPr lang="fi-FI" dirty="0" err="1">
                <a:latin typeface="Calibri" pitchFamily="34" charset="0"/>
                <a:cs typeface="Calibri" pitchFamily="34" charset="0"/>
              </a:rPr>
              <a:t>intelligence</a:t>
            </a:r>
            <a:r>
              <a:rPr lang="fi-FI" dirty="0">
                <a:latin typeface="Calibri" pitchFamily="34" charset="0"/>
                <a:cs typeface="Calibri" pitchFamily="34" charset="0"/>
              </a:rPr>
              <a:t> </a:t>
            </a:r>
            <a:r>
              <a:rPr lang="fi-FI" dirty="0" err="1" smtClean="0">
                <a:latin typeface="Calibri" pitchFamily="34" charset="0"/>
                <a:cs typeface="Calibri" pitchFamily="34" charset="0"/>
              </a:rPr>
              <a:t>gathering</a:t>
            </a:r>
            <a:endParaRPr lang="fi-FI" dirty="0" smtClean="0">
              <a:latin typeface="Calibri" pitchFamily="34" charset="0"/>
              <a:cs typeface="Calibri" pitchFamily="34" charset="0"/>
            </a:endParaRPr>
          </a:p>
          <a:p>
            <a:pPr lvl="1">
              <a:lnSpc>
                <a:spcPct val="120000"/>
              </a:lnSpc>
              <a:tabLst>
                <a:tab pos="622300" algn="l"/>
              </a:tabLst>
            </a:pPr>
            <a:r>
              <a:rPr lang="fi-FI" dirty="0" smtClean="0">
                <a:latin typeface="Calibri" pitchFamily="34" charset="0"/>
                <a:cs typeface="Calibri" pitchFamily="34" charset="0"/>
              </a:rPr>
              <a:t>- Report </a:t>
            </a:r>
            <a:r>
              <a:rPr lang="fi-FI" dirty="0" err="1" smtClean="0">
                <a:latin typeface="Calibri" pitchFamily="34" charset="0"/>
                <a:cs typeface="Calibri" pitchFamily="34" charset="0"/>
              </a:rPr>
              <a:t>issued</a:t>
            </a:r>
            <a:r>
              <a:rPr lang="fi-FI" dirty="0" smtClean="0">
                <a:latin typeface="Calibri" pitchFamily="34" charset="0"/>
                <a:cs typeface="Calibri" pitchFamily="34" charset="0"/>
              </a:rPr>
              <a:t> to </a:t>
            </a:r>
            <a:r>
              <a:rPr lang="fi-FI" dirty="0" err="1" smtClean="0">
                <a:latin typeface="Calibri" pitchFamily="34" charset="0"/>
                <a:cs typeface="Calibri" pitchFamily="34" charset="0"/>
              </a:rPr>
              <a:t>Governement</a:t>
            </a:r>
            <a:r>
              <a:rPr lang="fi-FI" dirty="0" smtClean="0">
                <a:latin typeface="Calibri" pitchFamily="34" charset="0"/>
                <a:cs typeface="Calibri" pitchFamily="34" charset="0"/>
              </a:rPr>
              <a:t> 14 </a:t>
            </a:r>
            <a:r>
              <a:rPr lang="fi-FI" dirty="0">
                <a:latin typeface="Calibri" pitchFamily="34" charset="0"/>
                <a:cs typeface="Calibri" pitchFamily="34" charset="0"/>
              </a:rPr>
              <a:t>J</a:t>
            </a:r>
            <a:r>
              <a:rPr lang="fi-FI" dirty="0" smtClean="0">
                <a:latin typeface="Calibri" pitchFamily="34" charset="0"/>
                <a:cs typeface="Calibri" pitchFamily="34" charset="0"/>
              </a:rPr>
              <a:t>an 2015</a:t>
            </a:r>
          </a:p>
          <a:p>
            <a:pPr marL="285750" indent="-285750">
              <a:lnSpc>
                <a:spcPct val="120000"/>
              </a:lnSpc>
              <a:buFont typeface="Courier New"/>
              <a:buChar char="o"/>
            </a:pPr>
            <a:r>
              <a:rPr lang="fi-FI" dirty="0" err="1" smtClean="0">
                <a:latin typeface="Calibri" pitchFamily="34" charset="0"/>
                <a:cs typeface="Calibri" pitchFamily="34" charset="0"/>
                <a:sym typeface="Wingdings" pitchFamily="2" charset="2"/>
              </a:rPr>
              <a:t>Improved</a:t>
            </a:r>
            <a:r>
              <a:rPr lang="fi-FI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 </a:t>
            </a:r>
            <a:r>
              <a:rPr lang="fi-FI" dirty="0" err="1">
                <a:latin typeface="Calibri" pitchFamily="34" charset="0"/>
                <a:cs typeface="Calibri" pitchFamily="34" charset="0"/>
                <a:sym typeface="Wingdings" pitchFamily="2" charset="2"/>
              </a:rPr>
              <a:t>I</a:t>
            </a:r>
            <a:r>
              <a:rPr lang="fi-FI" dirty="0" err="1" smtClean="0">
                <a:latin typeface="Calibri" pitchFamily="34" charset="0"/>
                <a:cs typeface="Calibri" pitchFamily="34" charset="0"/>
                <a:sym typeface="Wingdings" pitchFamily="2" charset="2"/>
              </a:rPr>
              <a:t>ncident</a:t>
            </a:r>
            <a:r>
              <a:rPr lang="fi-FI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 </a:t>
            </a:r>
            <a:r>
              <a:rPr lang="fi-FI" dirty="0" err="1">
                <a:latin typeface="Calibri" pitchFamily="34" charset="0"/>
                <a:cs typeface="Calibri" pitchFamily="34" charset="0"/>
                <a:sym typeface="Wingdings" pitchFamily="2" charset="2"/>
              </a:rPr>
              <a:t>R</a:t>
            </a:r>
            <a:r>
              <a:rPr lang="fi-FI" dirty="0" err="1" smtClean="0">
                <a:latin typeface="Calibri" pitchFamily="34" charset="0"/>
                <a:cs typeface="Calibri" pitchFamily="34" charset="0"/>
                <a:sym typeface="Wingdings" pitchFamily="2" charset="2"/>
              </a:rPr>
              <a:t>esponse</a:t>
            </a:r>
            <a:r>
              <a:rPr lang="fi-FI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 </a:t>
            </a:r>
            <a:r>
              <a:rPr lang="fi-FI" dirty="0" err="1">
                <a:latin typeface="Calibri" pitchFamily="34" charset="0"/>
                <a:cs typeface="Calibri" pitchFamily="34" charset="0"/>
                <a:sym typeface="Wingdings" pitchFamily="2" charset="2"/>
              </a:rPr>
              <a:t>P</a:t>
            </a:r>
            <a:r>
              <a:rPr lang="fi-FI" dirty="0" err="1" smtClean="0">
                <a:latin typeface="Calibri" pitchFamily="34" charset="0"/>
                <a:cs typeface="Calibri" pitchFamily="34" charset="0"/>
                <a:sym typeface="Wingdings" pitchFamily="2" charset="2"/>
              </a:rPr>
              <a:t>rocedures</a:t>
            </a:r>
            <a:endParaRPr lang="fi-FI" dirty="0" smtClean="0">
              <a:latin typeface="Calibri" pitchFamily="34" charset="0"/>
              <a:cs typeface="Calibri" pitchFamily="34" charset="0"/>
              <a:sym typeface="Wingdings" pitchFamily="2" charset="2"/>
            </a:endParaRPr>
          </a:p>
          <a:p>
            <a:pPr marL="285750" indent="-285750">
              <a:lnSpc>
                <a:spcPct val="120000"/>
              </a:lnSpc>
              <a:buFont typeface="Courier New"/>
              <a:buChar char="o"/>
            </a:pPr>
            <a:r>
              <a:rPr lang="fi-FI" dirty="0" err="1" smtClean="0">
                <a:latin typeface="Calibri" pitchFamily="34" charset="0"/>
                <a:cs typeface="Calibri" pitchFamily="34" charset="0"/>
                <a:sym typeface="Wingdings" pitchFamily="2" charset="2"/>
              </a:rPr>
              <a:t>Cooperation</a:t>
            </a:r>
            <a:r>
              <a:rPr lang="fi-FI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 </a:t>
            </a:r>
            <a:r>
              <a:rPr lang="fi-FI" dirty="0" err="1" smtClean="0">
                <a:latin typeface="Calibri" pitchFamily="34" charset="0"/>
                <a:cs typeface="Calibri" pitchFamily="34" charset="0"/>
                <a:sym typeface="Wingdings" pitchFamily="2" charset="2"/>
              </a:rPr>
              <a:t>between</a:t>
            </a:r>
            <a:r>
              <a:rPr lang="fi-FI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 </a:t>
            </a:r>
            <a:r>
              <a:rPr lang="fi-FI" dirty="0" err="1" smtClean="0">
                <a:latin typeface="Calibri" pitchFamily="34" charset="0"/>
                <a:cs typeface="Calibri" pitchFamily="34" charset="0"/>
                <a:sym typeface="Wingdings" pitchFamily="2" charset="2"/>
              </a:rPr>
              <a:t>different</a:t>
            </a:r>
            <a:r>
              <a:rPr lang="fi-FI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 </a:t>
            </a:r>
            <a:r>
              <a:rPr lang="fi-FI" dirty="0" err="1" smtClean="0">
                <a:latin typeface="Calibri" pitchFamily="34" charset="0"/>
                <a:cs typeface="Calibri" pitchFamily="34" charset="0"/>
                <a:sym typeface="Wingdings" pitchFamily="2" charset="2"/>
              </a:rPr>
              <a:t>actors</a:t>
            </a:r>
            <a:r>
              <a:rPr lang="fi-FI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  </a:t>
            </a:r>
          </a:p>
          <a:p>
            <a:pPr marL="285750" indent="-285750">
              <a:lnSpc>
                <a:spcPct val="120000"/>
              </a:lnSpc>
              <a:buFont typeface="Courier New"/>
              <a:buChar char="o"/>
            </a:pPr>
            <a:r>
              <a:rPr lang="fi-FI" dirty="0" err="1" smtClean="0">
                <a:latin typeface="Calibri" pitchFamily="34" charset="0"/>
                <a:cs typeface="Calibri" pitchFamily="34" charset="0"/>
                <a:sym typeface="Wingdings" pitchFamily="2" charset="2"/>
              </a:rPr>
              <a:t>Public-Private-Partnership</a:t>
            </a:r>
            <a:r>
              <a:rPr lang="fi-FI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!</a:t>
            </a:r>
          </a:p>
          <a:p>
            <a:pPr marL="285750" indent="-285750">
              <a:lnSpc>
                <a:spcPct val="120000"/>
              </a:lnSpc>
              <a:buFont typeface="Courier New"/>
              <a:buChar char="o"/>
            </a:pPr>
            <a:r>
              <a:rPr lang="fi-FI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International </a:t>
            </a:r>
            <a:r>
              <a:rPr lang="fi-FI" dirty="0" err="1" smtClean="0">
                <a:latin typeface="Calibri" pitchFamily="34" charset="0"/>
                <a:cs typeface="Calibri" pitchFamily="34" charset="0"/>
                <a:sym typeface="Wingdings" pitchFamily="2" charset="2"/>
              </a:rPr>
              <a:t>cooperation</a:t>
            </a:r>
            <a:endParaRPr lang="fi-FI" dirty="0" smtClean="0">
              <a:latin typeface="Calibri" pitchFamily="34" charset="0"/>
              <a:cs typeface="Calibri" pitchFamily="34" charset="0"/>
              <a:sym typeface="Wingdings" pitchFamily="2" charset="2"/>
            </a:endParaRPr>
          </a:p>
          <a:p>
            <a:pPr marL="285750" indent="-285750">
              <a:lnSpc>
                <a:spcPct val="120000"/>
              </a:lnSpc>
              <a:buFont typeface="Courier New"/>
              <a:buChar char="o"/>
            </a:pPr>
            <a:endParaRPr lang="fi-FI" dirty="0" smtClean="0">
              <a:latin typeface="Calibri" pitchFamily="34" charset="0"/>
              <a:cs typeface="Calibri" pitchFamily="34" charset="0"/>
              <a:sym typeface="Wingdings" pitchFamily="2" charset="2"/>
            </a:endParaRPr>
          </a:p>
        </p:txBody>
      </p:sp>
      <p:pic>
        <p:nvPicPr>
          <p:cNvPr id="7" name="Picture 6" descr="slide_1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019" y="1524554"/>
            <a:ext cx="1687849" cy="3971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512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5785"/>
            <a:ext cx="7190592" cy="598487"/>
          </a:xfrm>
        </p:spPr>
        <p:txBody>
          <a:bodyPr/>
          <a:lstStyle/>
          <a:p>
            <a:r>
              <a:rPr lang="en-US" altLang="fi-FI" dirty="0" smtClean="0">
                <a:solidFill>
                  <a:srgbClr val="054884"/>
                </a:solidFill>
              </a:rPr>
              <a:t>NCSC</a:t>
            </a:r>
            <a:r>
              <a:rPr lang="en-US" altLang="fi-FI" dirty="0">
                <a:solidFill>
                  <a:srgbClr val="054884"/>
                </a:solidFill>
              </a:rPr>
              <a:t>-FI's </a:t>
            </a:r>
            <a:r>
              <a:rPr lang="en-US" altLang="fi-FI" dirty="0" smtClean="0">
                <a:solidFill>
                  <a:srgbClr val="054884"/>
                </a:solidFill>
              </a:rPr>
              <a:t>role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457D5-80AF-7143-9C76-7BD0543332E9}" type="datetime1">
              <a:rPr lang="fi-FI" smtClean="0"/>
              <a:t>21.8.2015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849903E-039B-6747-809A-B6BB401784C0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39" name="Rectangle 38"/>
          <p:cNvSpPr/>
          <p:nvPr/>
        </p:nvSpPr>
        <p:spPr>
          <a:xfrm>
            <a:off x="1282840" y="1052513"/>
            <a:ext cx="5141483" cy="5059363"/>
          </a:xfrm>
          <a:prstGeom prst="rect">
            <a:avLst/>
          </a:prstGeom>
          <a:noFill/>
          <a:ln w="1270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0" name="TextBox 39"/>
          <p:cNvSpPr txBox="1"/>
          <p:nvPr/>
        </p:nvSpPr>
        <p:spPr bwMode="auto">
          <a:xfrm>
            <a:off x="1384421" y="5664200"/>
            <a:ext cx="1378131" cy="368300"/>
          </a:xfrm>
          <a:prstGeom prst="rect">
            <a:avLst/>
          </a:prstGeom>
          <a:solidFill>
            <a:sysClr val="window" lastClr="FFFFFF">
              <a:lumMod val="95000"/>
              <a:alpha val="90000"/>
            </a:sysClr>
          </a:solidFill>
          <a:ln w="12700" cmpd="sng">
            <a:solidFill>
              <a:schemeClr val="tx2"/>
            </a:solidFill>
            <a:prstDash val="sysDot"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b="1" kern="0" dirty="0" err="1">
                <a:solidFill>
                  <a:prstClr val="black"/>
                </a:solidFill>
                <a:latin typeface="Calibri"/>
                <a:ea typeface="ＭＳ Ｐゴシック" charset="0"/>
              </a:rPr>
              <a:t>Citizens</a:t>
            </a:r>
            <a:endParaRPr lang="fi-FI" b="1" kern="0" dirty="0">
              <a:solidFill>
                <a:prstClr val="black"/>
              </a:solidFill>
              <a:latin typeface="Calibri"/>
              <a:ea typeface="ＭＳ Ｐゴシック" charset="0"/>
            </a:endParaRPr>
          </a:p>
        </p:txBody>
      </p:sp>
      <p:sp>
        <p:nvSpPr>
          <p:cNvPr id="41" name="TextBox 40"/>
          <p:cNvSpPr txBox="1"/>
          <p:nvPr/>
        </p:nvSpPr>
        <p:spPr bwMode="auto">
          <a:xfrm>
            <a:off x="2987815" y="5664200"/>
            <a:ext cx="1503362" cy="369888"/>
          </a:xfrm>
          <a:prstGeom prst="rect">
            <a:avLst/>
          </a:prstGeom>
          <a:solidFill>
            <a:sysClr val="window" lastClr="FFFFFF">
              <a:lumMod val="95000"/>
              <a:alpha val="90000"/>
            </a:sysClr>
          </a:solidFill>
          <a:ln w="12700" cmpd="sng">
            <a:solidFill>
              <a:schemeClr val="tx2"/>
            </a:solidFill>
            <a:prstDash val="sysDot"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b="1" kern="0" dirty="0" err="1">
                <a:solidFill>
                  <a:prstClr val="black"/>
                </a:solidFill>
                <a:latin typeface="Calibri"/>
                <a:ea typeface="ＭＳ Ｐゴシック" charset="0"/>
              </a:rPr>
              <a:t>Government</a:t>
            </a:r>
            <a:endParaRPr lang="fi-FI" b="1" kern="0" dirty="0">
              <a:solidFill>
                <a:prstClr val="black"/>
              </a:solidFill>
              <a:latin typeface="Calibri"/>
              <a:ea typeface="ＭＳ Ｐゴシック" charset="0"/>
            </a:endParaRPr>
          </a:p>
        </p:txBody>
      </p:sp>
      <p:sp>
        <p:nvSpPr>
          <p:cNvPr id="42" name="TextBox 21"/>
          <p:cNvSpPr txBox="1">
            <a:spLocks noChangeArrowheads="1"/>
          </p:cNvSpPr>
          <p:nvPr/>
        </p:nvSpPr>
        <p:spPr bwMode="auto">
          <a:xfrm>
            <a:off x="4734064" y="5664200"/>
            <a:ext cx="1600203" cy="368300"/>
          </a:xfrm>
          <a:prstGeom prst="rect">
            <a:avLst/>
          </a:prstGeom>
          <a:solidFill>
            <a:srgbClr val="F2F2F2">
              <a:alpha val="90195"/>
            </a:srgbClr>
          </a:solidFill>
          <a:ln w="12700" cmpd="sng">
            <a:solidFill>
              <a:schemeClr val="tx2"/>
            </a:solidFill>
            <a:prstDash val="sysDot"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spcBef>
                <a:spcPts val="1000"/>
              </a:spcBef>
              <a:buBlip>
                <a:blip r:embed="rId3"/>
              </a:buBlip>
              <a:defRPr sz="2400">
                <a:solidFill>
                  <a:schemeClr val="tx2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ts val="600"/>
              </a:spcBef>
              <a:buClr>
                <a:srgbClr val="009CDD"/>
              </a:buClr>
              <a:buFont typeface="Verdana" pitchFamily="34" charset="0"/>
              <a:buChar char="»"/>
              <a:defRPr sz="2000">
                <a:solidFill>
                  <a:schemeClr val="tx2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ts val="600"/>
              </a:spcBef>
              <a:spcAft>
                <a:spcPts val="600"/>
              </a:spcAft>
              <a:buClr>
                <a:srgbClr val="009CDD"/>
              </a:buClr>
              <a:buBlip>
                <a:blip r:embed="rId3"/>
              </a:buBlip>
              <a:defRPr sz="1700">
                <a:solidFill>
                  <a:schemeClr val="tx2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ts val="600"/>
              </a:spcBef>
              <a:spcAft>
                <a:spcPts val="600"/>
              </a:spcAft>
              <a:buClr>
                <a:srgbClr val="009CDD"/>
              </a:buClr>
              <a:buFont typeface="Verdana" pitchFamily="34" charset="0"/>
              <a:buChar char="»"/>
              <a:defRPr sz="1700">
                <a:solidFill>
                  <a:schemeClr val="tx2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ts val="600"/>
              </a:spcBef>
              <a:spcAft>
                <a:spcPts val="600"/>
              </a:spcAft>
              <a:buClr>
                <a:srgbClr val="009CDD"/>
              </a:buClr>
              <a:buBlip>
                <a:blip r:embed="rId3"/>
              </a:buBlip>
              <a:defRPr sz="1700">
                <a:solidFill>
                  <a:schemeClr val="tx2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ts val="600"/>
              </a:spcAft>
              <a:buClr>
                <a:srgbClr val="009CDD"/>
              </a:buClr>
              <a:buBlip>
                <a:blip r:embed="rId3"/>
              </a:buBlip>
              <a:defRPr sz="1700">
                <a:solidFill>
                  <a:schemeClr val="tx2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ts val="600"/>
              </a:spcAft>
              <a:buClr>
                <a:srgbClr val="009CDD"/>
              </a:buClr>
              <a:buBlip>
                <a:blip r:embed="rId3"/>
              </a:buBlip>
              <a:defRPr sz="1700">
                <a:solidFill>
                  <a:schemeClr val="tx2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ts val="600"/>
              </a:spcAft>
              <a:buClr>
                <a:srgbClr val="009CDD"/>
              </a:buClr>
              <a:buBlip>
                <a:blip r:embed="rId3"/>
              </a:buBlip>
              <a:defRPr sz="1700">
                <a:solidFill>
                  <a:schemeClr val="tx2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ts val="600"/>
              </a:spcAft>
              <a:buClr>
                <a:srgbClr val="009CDD"/>
              </a:buClr>
              <a:buBlip>
                <a:blip r:embed="rId3"/>
              </a:buBlip>
              <a:defRPr sz="1700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fi-FI" sz="1800" b="1" dirty="0">
                <a:solidFill>
                  <a:srgbClr val="000000"/>
                </a:solidFill>
                <a:latin typeface="Calibri" pitchFamily="34" charset="0"/>
                <a:ea typeface="MS PGothic" pitchFamily="34" charset="-128"/>
              </a:rPr>
              <a:t>CIP</a:t>
            </a:r>
          </a:p>
        </p:txBody>
      </p:sp>
      <p:sp>
        <p:nvSpPr>
          <p:cNvPr id="43" name="TextBox 15"/>
          <p:cNvSpPr txBox="1">
            <a:spLocks noChangeArrowheads="1"/>
          </p:cNvSpPr>
          <p:nvPr/>
        </p:nvSpPr>
        <p:spPr bwMode="auto">
          <a:xfrm>
            <a:off x="1384421" y="4581525"/>
            <a:ext cx="4949843" cy="369888"/>
          </a:xfrm>
          <a:prstGeom prst="rect">
            <a:avLst/>
          </a:prstGeom>
          <a:solidFill>
            <a:srgbClr val="F2F2F2">
              <a:alpha val="90195"/>
            </a:srgbClr>
          </a:solidFill>
          <a:ln w="12700" cmpd="sng">
            <a:solidFill>
              <a:schemeClr val="tx2"/>
            </a:solidFill>
            <a:prstDash val="sysDot"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spcBef>
                <a:spcPts val="1000"/>
              </a:spcBef>
              <a:buBlip>
                <a:blip r:embed="rId3"/>
              </a:buBlip>
              <a:defRPr sz="2400">
                <a:solidFill>
                  <a:schemeClr val="tx2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ts val="600"/>
              </a:spcBef>
              <a:buClr>
                <a:srgbClr val="009CDD"/>
              </a:buClr>
              <a:buFont typeface="Verdana" pitchFamily="34" charset="0"/>
              <a:buChar char="»"/>
              <a:defRPr sz="2000">
                <a:solidFill>
                  <a:schemeClr val="tx2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ts val="600"/>
              </a:spcBef>
              <a:spcAft>
                <a:spcPts val="600"/>
              </a:spcAft>
              <a:buClr>
                <a:srgbClr val="009CDD"/>
              </a:buClr>
              <a:buBlip>
                <a:blip r:embed="rId3"/>
              </a:buBlip>
              <a:defRPr sz="1700">
                <a:solidFill>
                  <a:schemeClr val="tx2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ts val="600"/>
              </a:spcBef>
              <a:spcAft>
                <a:spcPts val="600"/>
              </a:spcAft>
              <a:buClr>
                <a:srgbClr val="009CDD"/>
              </a:buClr>
              <a:buFont typeface="Verdana" pitchFamily="34" charset="0"/>
              <a:buChar char="»"/>
              <a:defRPr sz="1700">
                <a:solidFill>
                  <a:schemeClr val="tx2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ts val="600"/>
              </a:spcBef>
              <a:spcAft>
                <a:spcPts val="600"/>
              </a:spcAft>
              <a:buClr>
                <a:srgbClr val="009CDD"/>
              </a:buClr>
              <a:buBlip>
                <a:blip r:embed="rId3"/>
              </a:buBlip>
              <a:defRPr sz="1700">
                <a:solidFill>
                  <a:schemeClr val="tx2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ts val="600"/>
              </a:spcAft>
              <a:buClr>
                <a:srgbClr val="009CDD"/>
              </a:buClr>
              <a:buBlip>
                <a:blip r:embed="rId3"/>
              </a:buBlip>
              <a:defRPr sz="1700">
                <a:solidFill>
                  <a:schemeClr val="tx2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ts val="600"/>
              </a:spcAft>
              <a:buClr>
                <a:srgbClr val="009CDD"/>
              </a:buClr>
              <a:buBlip>
                <a:blip r:embed="rId3"/>
              </a:buBlip>
              <a:defRPr sz="1700">
                <a:solidFill>
                  <a:schemeClr val="tx2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ts val="600"/>
              </a:spcAft>
              <a:buClr>
                <a:srgbClr val="009CDD"/>
              </a:buClr>
              <a:buBlip>
                <a:blip r:embed="rId3"/>
              </a:buBlip>
              <a:defRPr sz="1700">
                <a:solidFill>
                  <a:schemeClr val="tx2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ts val="600"/>
              </a:spcAft>
              <a:buClr>
                <a:srgbClr val="009CDD"/>
              </a:buClr>
              <a:buBlip>
                <a:blip r:embed="rId3"/>
              </a:buBlip>
              <a:defRPr sz="1700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fi-FI" sz="1800" b="1">
                <a:solidFill>
                  <a:srgbClr val="000000"/>
                </a:solidFill>
                <a:latin typeface="Calibri" pitchFamily="34" charset="0"/>
                <a:ea typeface="MS PGothic" pitchFamily="34" charset="-128"/>
              </a:rPr>
              <a:t>End user controls</a:t>
            </a:r>
          </a:p>
        </p:txBody>
      </p:sp>
      <p:sp>
        <p:nvSpPr>
          <p:cNvPr id="45" name="Pentagon 44"/>
          <p:cNvSpPr/>
          <p:nvPr/>
        </p:nvSpPr>
        <p:spPr bwMode="auto">
          <a:xfrm rot="5400000">
            <a:off x="3583654" y="-1107174"/>
            <a:ext cx="540285" cy="4960942"/>
          </a:xfrm>
          <a:prstGeom prst="homePlate">
            <a:avLst/>
          </a:prstGeom>
          <a:solidFill>
            <a:srgbClr val="18447E"/>
          </a:solidFill>
          <a:ln w="25400" cap="flat" cmpd="sng" algn="ctr">
            <a:noFill/>
            <a:prstDash val="solid"/>
          </a:ln>
          <a:effectLst/>
        </p:spPr>
        <p:txBody>
          <a:bodyPr vert="vert270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kern="0" dirty="0">
                <a:solidFill>
                  <a:prstClr val="white"/>
                </a:solidFill>
                <a:latin typeface="Calibri"/>
                <a:ea typeface="ＭＳ Ｐゴシック" charset="0"/>
              </a:rPr>
              <a:t>Technical </a:t>
            </a:r>
            <a:r>
              <a:rPr lang="fi-FI" kern="0" dirty="0" err="1">
                <a:solidFill>
                  <a:prstClr val="white"/>
                </a:solidFill>
                <a:latin typeface="Calibri"/>
                <a:ea typeface="ＭＳ Ｐゴシック" charset="0"/>
              </a:rPr>
              <a:t>threats</a:t>
            </a:r>
            <a:endParaRPr lang="fi-FI" kern="0" dirty="0">
              <a:solidFill>
                <a:prstClr val="white"/>
              </a:solidFill>
              <a:latin typeface="Calibri"/>
              <a:ea typeface="ＭＳ Ｐゴシック" charset="0"/>
            </a:endParaRPr>
          </a:p>
        </p:txBody>
      </p:sp>
      <p:sp>
        <p:nvSpPr>
          <p:cNvPr id="46" name="Rectangle 45"/>
          <p:cNvSpPr/>
          <p:nvPr/>
        </p:nvSpPr>
        <p:spPr bwMode="auto">
          <a:xfrm rot="5400000">
            <a:off x="3607315" y="-354132"/>
            <a:ext cx="504057" cy="4949842"/>
          </a:xfrm>
          <a:prstGeom prst="rect">
            <a:avLst/>
          </a:prstGeom>
          <a:solidFill>
            <a:srgbClr val="2795F7"/>
          </a:solidFill>
          <a:ln w="25400" cap="flat" cmpd="sng" algn="ctr">
            <a:noFill/>
            <a:prstDash val="solid"/>
          </a:ln>
          <a:effectLst/>
        </p:spPr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kern="0" dirty="0" err="1">
                <a:solidFill>
                  <a:prstClr val="white"/>
                </a:solidFill>
                <a:latin typeface="Calibri"/>
                <a:ea typeface="ＭＳ Ｐゴシック" charset="0"/>
              </a:rPr>
              <a:t>Actions</a:t>
            </a:r>
            <a:r>
              <a:rPr lang="fi-FI" kern="0" dirty="0">
                <a:solidFill>
                  <a:prstClr val="white"/>
                </a:solidFill>
                <a:latin typeface="Calibri"/>
                <a:ea typeface="ＭＳ Ｐゴシック" charset="0"/>
              </a:rPr>
              <a:t> </a:t>
            </a:r>
            <a:r>
              <a:rPr lang="fi-FI" kern="0" dirty="0" err="1">
                <a:solidFill>
                  <a:prstClr val="white"/>
                </a:solidFill>
                <a:latin typeface="Calibri"/>
                <a:ea typeface="ＭＳ Ｐゴシック" charset="0"/>
              </a:rPr>
              <a:t>ISPs</a:t>
            </a:r>
            <a:r>
              <a:rPr lang="fi-FI" kern="0" dirty="0">
                <a:solidFill>
                  <a:prstClr val="white"/>
                </a:solidFill>
                <a:latin typeface="Calibri"/>
                <a:ea typeface="ＭＳ Ｐゴシック" charset="0"/>
              </a:rPr>
              <a:t> </a:t>
            </a:r>
            <a:r>
              <a:rPr lang="fi-FI" kern="0" dirty="0" err="1">
                <a:solidFill>
                  <a:prstClr val="white"/>
                </a:solidFill>
                <a:latin typeface="Calibri"/>
                <a:ea typeface="ＭＳ Ｐゴシック" charset="0"/>
              </a:rPr>
              <a:t>take</a:t>
            </a:r>
            <a:endParaRPr lang="fi-FI" kern="0" dirty="0">
              <a:solidFill>
                <a:prstClr val="white"/>
              </a:solidFill>
              <a:latin typeface="Calibri"/>
              <a:ea typeface="ＭＳ Ｐゴシック" charset="0"/>
            </a:endParaRPr>
          </a:p>
        </p:txBody>
      </p:sp>
      <p:sp>
        <p:nvSpPr>
          <p:cNvPr id="47" name="Pentagon 46"/>
          <p:cNvSpPr/>
          <p:nvPr/>
        </p:nvSpPr>
        <p:spPr bwMode="auto">
          <a:xfrm rot="5400000">
            <a:off x="4201256" y="1213779"/>
            <a:ext cx="638361" cy="3659236"/>
          </a:xfrm>
          <a:prstGeom prst="homePlate">
            <a:avLst/>
          </a:prstGeom>
          <a:solidFill>
            <a:srgbClr val="18447E">
              <a:alpha val="89000"/>
            </a:srgbClr>
          </a:solidFill>
          <a:ln w="25400" cap="flat" cmpd="sng" algn="ctr">
            <a:noFill/>
            <a:prstDash val="solid"/>
          </a:ln>
          <a:effectLst/>
        </p:spPr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kern="0" dirty="0">
                <a:solidFill>
                  <a:prstClr val="white"/>
                </a:solidFill>
                <a:latin typeface="Calibri"/>
                <a:ea typeface="ＭＳ Ｐゴシック" charset="0"/>
              </a:rPr>
              <a:t>APT</a:t>
            </a:r>
          </a:p>
        </p:txBody>
      </p:sp>
      <p:sp>
        <p:nvSpPr>
          <p:cNvPr id="48" name="Rectangle 47"/>
          <p:cNvSpPr/>
          <p:nvPr/>
        </p:nvSpPr>
        <p:spPr bwMode="auto">
          <a:xfrm rot="5400000">
            <a:off x="4271083" y="1815072"/>
            <a:ext cx="504015" cy="3653928"/>
          </a:xfrm>
          <a:prstGeom prst="rect">
            <a:avLst/>
          </a:prstGeom>
          <a:solidFill>
            <a:srgbClr val="0E87D3">
              <a:alpha val="62000"/>
            </a:srgbClr>
          </a:solidFill>
          <a:ln w="25400" cap="flat" cmpd="sng" algn="ctr">
            <a:noFill/>
            <a:prstDash val="solid"/>
          </a:ln>
          <a:effectLst/>
        </p:spPr>
        <p:txBody>
          <a:bodyPr vert="vert270"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kern="0" dirty="0">
                <a:solidFill>
                  <a:prstClr val="white"/>
                </a:solidFill>
                <a:latin typeface="Calibri"/>
                <a:ea typeface="ＭＳ Ｐゴシック" charset="0"/>
              </a:rPr>
              <a:t>HAVARO</a:t>
            </a:r>
          </a:p>
        </p:txBody>
      </p:sp>
      <p:sp>
        <p:nvSpPr>
          <p:cNvPr id="49" name="Pentagon 48"/>
          <p:cNvSpPr/>
          <p:nvPr/>
        </p:nvSpPr>
        <p:spPr bwMode="auto">
          <a:xfrm rot="5400000">
            <a:off x="4249268" y="2369370"/>
            <a:ext cx="526548" cy="3643447"/>
          </a:xfrm>
          <a:prstGeom prst="homePlate">
            <a:avLst/>
          </a:prstGeom>
          <a:solidFill>
            <a:srgbClr val="0E87D3">
              <a:alpha val="32000"/>
            </a:srgbClr>
          </a:solidFill>
          <a:ln w="25400" cap="flat" cmpd="sng" algn="ctr">
            <a:noFill/>
            <a:prstDash val="solid"/>
          </a:ln>
          <a:effectLst/>
        </p:spPr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kern="0" dirty="0">
                <a:solidFill>
                  <a:prstClr val="white"/>
                </a:solidFill>
                <a:latin typeface="Calibri"/>
                <a:ea typeface="ＭＳ Ｐゴシック" charset="0"/>
              </a:rPr>
              <a:t>Unknown </a:t>
            </a:r>
            <a:r>
              <a:rPr lang="fi-FI" kern="0" dirty="0" err="1">
                <a:solidFill>
                  <a:prstClr val="white"/>
                </a:solidFill>
                <a:latin typeface="Calibri"/>
                <a:ea typeface="ＭＳ Ｐゴシック" charset="0"/>
              </a:rPr>
              <a:t>threats</a:t>
            </a:r>
            <a:endParaRPr lang="fi-FI" kern="0" dirty="0">
              <a:solidFill>
                <a:prstClr val="white"/>
              </a:solidFill>
              <a:latin typeface="Calibri"/>
              <a:ea typeface="ＭＳ Ｐゴシック" charset="0"/>
            </a:endParaRPr>
          </a:p>
        </p:txBody>
      </p:sp>
      <p:sp>
        <p:nvSpPr>
          <p:cNvPr id="50" name="Pentagon 49"/>
          <p:cNvSpPr/>
          <p:nvPr/>
        </p:nvSpPr>
        <p:spPr bwMode="auto">
          <a:xfrm rot="5400000">
            <a:off x="1168985" y="2928555"/>
            <a:ext cx="1660830" cy="1252147"/>
          </a:xfrm>
          <a:prstGeom prst="homePlate">
            <a:avLst/>
          </a:prstGeom>
          <a:solidFill>
            <a:schemeClr val="accent5"/>
          </a:solidFill>
          <a:ln w="25400" cap="flat" cmpd="sng" algn="ctr">
            <a:noFill/>
            <a:prstDash val="solid"/>
          </a:ln>
          <a:effectLst/>
        </p:spPr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kern="0" dirty="0">
                <a:solidFill>
                  <a:prstClr val="white"/>
                </a:solidFill>
                <a:latin typeface="Calibri"/>
                <a:ea typeface="ＭＳ Ｐゴシック" charset="0"/>
              </a:rPr>
              <a:t>General </a:t>
            </a:r>
            <a:r>
              <a:rPr lang="fi-FI" kern="0" dirty="0" err="1">
                <a:solidFill>
                  <a:prstClr val="white"/>
                </a:solidFill>
                <a:latin typeface="Calibri"/>
                <a:ea typeface="ＭＳ Ｐゴシック" charset="0"/>
              </a:rPr>
              <a:t>threats</a:t>
            </a:r>
            <a:endParaRPr lang="fi-FI" kern="0" dirty="0">
              <a:solidFill>
                <a:prstClr val="white"/>
              </a:solidFill>
              <a:latin typeface="Calibri"/>
              <a:ea typeface="ＭＳ Ｐゴシック" charset="0"/>
            </a:endParaRPr>
          </a:p>
        </p:txBody>
      </p:sp>
      <p:sp>
        <p:nvSpPr>
          <p:cNvPr id="51" name="Pentagon 50"/>
          <p:cNvSpPr/>
          <p:nvPr/>
        </p:nvSpPr>
        <p:spPr>
          <a:xfrm rot="5400000">
            <a:off x="-1762101" y="3319383"/>
            <a:ext cx="5008722" cy="576263"/>
          </a:xfrm>
          <a:prstGeom prst="homePlate">
            <a:avLst/>
          </a:prstGeom>
          <a:solidFill>
            <a:srgbClr val="0054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i-FI" dirty="0" err="1" smtClean="0"/>
              <a:t>Non-technical</a:t>
            </a:r>
            <a:r>
              <a:rPr lang="fi-FI" dirty="0" smtClean="0"/>
              <a:t> </a:t>
            </a:r>
            <a:r>
              <a:rPr lang="fi-FI" dirty="0" err="1"/>
              <a:t>threats</a:t>
            </a:r>
            <a:r>
              <a:rPr lang="fi-FI" dirty="0"/>
              <a:t>: </a:t>
            </a:r>
            <a:r>
              <a:rPr lang="fi-FI" dirty="0" err="1"/>
              <a:t>Scams</a:t>
            </a:r>
            <a:r>
              <a:rPr lang="fi-FI" dirty="0"/>
              <a:t>, </a:t>
            </a:r>
            <a:r>
              <a:rPr lang="fi-FI" dirty="0" err="1"/>
              <a:t>frauds</a:t>
            </a:r>
            <a:r>
              <a:rPr lang="fi-FI" dirty="0"/>
              <a:t> etc. </a:t>
            </a:r>
            <a:endParaRPr lang="en-US" dirty="0"/>
          </a:p>
        </p:txBody>
      </p:sp>
      <p:pic>
        <p:nvPicPr>
          <p:cNvPr id="52" name="Picture 51" descr="shutterstock_165532142.eps"/>
          <p:cNvPicPr>
            <a:picLocks noChangeAspect="1"/>
          </p:cNvPicPr>
          <p:nvPr/>
        </p:nvPicPr>
        <p:blipFill rotWithShape="1"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06" t="24779" r="21850" b="25129"/>
          <a:stretch/>
        </p:blipFill>
        <p:spPr>
          <a:xfrm>
            <a:off x="3419802" y="5094231"/>
            <a:ext cx="529455" cy="465738"/>
          </a:xfrm>
          <a:prstGeom prst="rect">
            <a:avLst/>
          </a:prstGeom>
        </p:spPr>
      </p:pic>
      <p:pic>
        <p:nvPicPr>
          <p:cNvPr id="53" name="Picture 52" descr="shutterstock_119904727.eps"/>
          <p:cNvPicPr>
            <a:picLocks noChangeAspect="1"/>
          </p:cNvPicPr>
          <p:nvPr/>
        </p:nvPicPr>
        <p:blipFill rotWithShape="1"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60" t="5196" r="35527" b="69759"/>
          <a:stretch/>
        </p:blipFill>
        <p:spPr>
          <a:xfrm>
            <a:off x="5243755" y="5071593"/>
            <a:ext cx="573580" cy="511015"/>
          </a:xfrm>
          <a:prstGeom prst="rect">
            <a:avLst/>
          </a:prstGeom>
        </p:spPr>
      </p:pic>
      <p:pic>
        <p:nvPicPr>
          <p:cNvPr id="54" name="Picture 53" descr="shutterstock_128659241.eps"/>
          <p:cNvPicPr>
            <a:picLocks noChangeAspect="1"/>
          </p:cNvPicPr>
          <p:nvPr/>
        </p:nvPicPr>
        <p:blipFill rotWithShape="1"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045" r="76250"/>
          <a:stretch/>
        </p:blipFill>
        <p:spPr>
          <a:xfrm>
            <a:off x="1710114" y="5064373"/>
            <a:ext cx="511415" cy="525455"/>
          </a:xfrm>
          <a:prstGeom prst="rect">
            <a:avLst/>
          </a:prstGeom>
        </p:spPr>
      </p:pic>
      <p:pic>
        <p:nvPicPr>
          <p:cNvPr id="22" name="Kuva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6887" y="268528"/>
            <a:ext cx="1928813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orakulmio 2"/>
          <p:cNvSpPr/>
          <p:nvPr/>
        </p:nvSpPr>
        <p:spPr>
          <a:xfrm>
            <a:off x="6424323" y="5406262"/>
            <a:ext cx="289049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fi-FI" sz="1400" dirty="0"/>
              <a:t>ISP = Internet Service Provider</a:t>
            </a:r>
          </a:p>
          <a:p>
            <a:pPr>
              <a:defRPr/>
            </a:pPr>
            <a:r>
              <a:rPr lang="fi-FI" sz="1400" dirty="0"/>
              <a:t>APT = Advanced </a:t>
            </a:r>
            <a:r>
              <a:rPr lang="fi-FI" sz="1400" dirty="0" err="1"/>
              <a:t>Persistent</a:t>
            </a:r>
            <a:r>
              <a:rPr lang="fi-FI" sz="1400" dirty="0"/>
              <a:t> </a:t>
            </a:r>
            <a:r>
              <a:rPr lang="fi-FI" sz="1400" dirty="0" err="1"/>
              <a:t>Threat</a:t>
            </a:r>
            <a:endParaRPr lang="fi-FI" sz="1400" dirty="0"/>
          </a:p>
          <a:p>
            <a:pPr>
              <a:defRPr/>
            </a:pPr>
            <a:r>
              <a:rPr lang="fi-FI" sz="1400" dirty="0"/>
              <a:t>CIP = Critical </a:t>
            </a:r>
            <a:r>
              <a:rPr lang="fi-FI" sz="1400" dirty="0" err="1"/>
              <a:t>Infrastructure</a:t>
            </a:r>
            <a:r>
              <a:rPr lang="fi-FI" sz="1400" dirty="0"/>
              <a:t> Provider</a:t>
            </a:r>
          </a:p>
        </p:txBody>
      </p:sp>
    </p:spTree>
    <p:extLst>
      <p:ext uri="{BB962C8B-B14F-4D97-AF65-F5344CB8AC3E}">
        <p14:creationId xmlns:p14="http://schemas.microsoft.com/office/powerpoint/2010/main" val="4032045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1282840" y="884789"/>
            <a:ext cx="7497762" cy="1416926"/>
          </a:xfrm>
          <a:prstGeom prst="rect">
            <a:avLst/>
          </a:prstGeom>
          <a:solidFill>
            <a:srgbClr val="FFFF00"/>
          </a:solidFill>
          <a:ln w="1270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6301"/>
            <a:ext cx="7190592" cy="598487"/>
          </a:xfrm>
        </p:spPr>
        <p:txBody>
          <a:bodyPr/>
          <a:lstStyle/>
          <a:p>
            <a:r>
              <a:rPr lang="en-US" altLang="fi-FI" dirty="0">
                <a:solidFill>
                  <a:srgbClr val="054884"/>
                </a:solidFill>
              </a:rPr>
              <a:t>First line – </a:t>
            </a:r>
            <a:r>
              <a:rPr lang="en-US" altLang="fi-FI" dirty="0" smtClean="0">
                <a:solidFill>
                  <a:srgbClr val="054884"/>
                </a:solidFill>
              </a:rPr>
              <a:t>ISPs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457D5-80AF-7143-9C76-7BD0543332E9}" type="datetime1">
              <a:rPr lang="fi-FI" smtClean="0"/>
              <a:t>21.8.2015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849903E-039B-6747-809A-B6BB401784C0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1" name="TextBox 50"/>
          <p:cNvSpPr txBox="1"/>
          <p:nvPr/>
        </p:nvSpPr>
        <p:spPr bwMode="auto">
          <a:xfrm>
            <a:off x="1384421" y="5664200"/>
            <a:ext cx="1249381" cy="368300"/>
          </a:xfrm>
          <a:prstGeom prst="rect">
            <a:avLst/>
          </a:prstGeom>
          <a:solidFill>
            <a:sysClr val="window" lastClr="FFFFFF">
              <a:lumMod val="95000"/>
              <a:alpha val="90000"/>
            </a:sysClr>
          </a:solidFill>
          <a:ln w="12700" cmpd="sng">
            <a:solidFill>
              <a:schemeClr val="tx2"/>
            </a:solidFill>
            <a:prstDash val="sysDot"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b="1" kern="0" dirty="0" err="1">
                <a:solidFill>
                  <a:prstClr val="black"/>
                </a:solidFill>
                <a:latin typeface="Calibri"/>
                <a:ea typeface="ＭＳ Ｐゴシック" charset="0"/>
              </a:rPr>
              <a:t>Citizens</a:t>
            </a:r>
            <a:endParaRPr lang="fi-FI" b="1" kern="0" dirty="0">
              <a:solidFill>
                <a:prstClr val="black"/>
              </a:solidFill>
              <a:latin typeface="Calibri"/>
              <a:ea typeface="ＭＳ Ｐゴシック" charset="0"/>
            </a:endParaRPr>
          </a:p>
        </p:txBody>
      </p:sp>
      <p:sp>
        <p:nvSpPr>
          <p:cNvPr id="52" name="TextBox 51"/>
          <p:cNvSpPr txBox="1"/>
          <p:nvPr/>
        </p:nvSpPr>
        <p:spPr bwMode="auto">
          <a:xfrm>
            <a:off x="2987815" y="5664200"/>
            <a:ext cx="1503362" cy="369888"/>
          </a:xfrm>
          <a:prstGeom prst="rect">
            <a:avLst/>
          </a:prstGeom>
          <a:solidFill>
            <a:sysClr val="window" lastClr="FFFFFF">
              <a:lumMod val="95000"/>
              <a:alpha val="90000"/>
            </a:sysClr>
          </a:solidFill>
          <a:ln w="12700" cmpd="sng">
            <a:solidFill>
              <a:schemeClr val="tx2"/>
            </a:solidFill>
            <a:prstDash val="sysDot"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b="1" kern="0" dirty="0" err="1">
                <a:solidFill>
                  <a:prstClr val="black"/>
                </a:solidFill>
                <a:latin typeface="Calibri"/>
                <a:ea typeface="ＭＳ Ｐゴシック" charset="0"/>
              </a:rPr>
              <a:t>Government</a:t>
            </a:r>
            <a:endParaRPr lang="fi-FI" b="1" kern="0" dirty="0">
              <a:solidFill>
                <a:prstClr val="black"/>
              </a:solidFill>
              <a:latin typeface="Calibri"/>
              <a:ea typeface="ＭＳ Ｐゴシック" charset="0"/>
            </a:endParaRPr>
          </a:p>
        </p:txBody>
      </p:sp>
      <p:sp>
        <p:nvSpPr>
          <p:cNvPr id="53" name="TextBox 21"/>
          <p:cNvSpPr txBox="1">
            <a:spLocks noChangeArrowheads="1"/>
          </p:cNvSpPr>
          <p:nvPr/>
        </p:nvSpPr>
        <p:spPr bwMode="auto">
          <a:xfrm>
            <a:off x="4734064" y="5664200"/>
            <a:ext cx="1600203" cy="368300"/>
          </a:xfrm>
          <a:prstGeom prst="rect">
            <a:avLst/>
          </a:prstGeom>
          <a:solidFill>
            <a:srgbClr val="F2F2F2">
              <a:alpha val="90195"/>
            </a:srgbClr>
          </a:solidFill>
          <a:ln w="12700" cmpd="sng">
            <a:solidFill>
              <a:schemeClr val="tx2"/>
            </a:solidFill>
            <a:prstDash val="sysDot"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spcBef>
                <a:spcPts val="1000"/>
              </a:spcBef>
              <a:buBlip>
                <a:blip r:embed="rId3"/>
              </a:buBlip>
              <a:defRPr sz="2400">
                <a:solidFill>
                  <a:schemeClr val="tx2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ts val="600"/>
              </a:spcBef>
              <a:buClr>
                <a:srgbClr val="009CDD"/>
              </a:buClr>
              <a:buFont typeface="Verdana" pitchFamily="34" charset="0"/>
              <a:buChar char="»"/>
              <a:defRPr sz="2000">
                <a:solidFill>
                  <a:schemeClr val="tx2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ts val="600"/>
              </a:spcBef>
              <a:spcAft>
                <a:spcPts val="600"/>
              </a:spcAft>
              <a:buClr>
                <a:srgbClr val="009CDD"/>
              </a:buClr>
              <a:buBlip>
                <a:blip r:embed="rId3"/>
              </a:buBlip>
              <a:defRPr sz="1700">
                <a:solidFill>
                  <a:schemeClr val="tx2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ts val="600"/>
              </a:spcBef>
              <a:spcAft>
                <a:spcPts val="600"/>
              </a:spcAft>
              <a:buClr>
                <a:srgbClr val="009CDD"/>
              </a:buClr>
              <a:buFont typeface="Verdana" pitchFamily="34" charset="0"/>
              <a:buChar char="»"/>
              <a:defRPr sz="1700">
                <a:solidFill>
                  <a:schemeClr val="tx2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ts val="600"/>
              </a:spcBef>
              <a:spcAft>
                <a:spcPts val="600"/>
              </a:spcAft>
              <a:buClr>
                <a:srgbClr val="009CDD"/>
              </a:buClr>
              <a:buBlip>
                <a:blip r:embed="rId3"/>
              </a:buBlip>
              <a:defRPr sz="1700">
                <a:solidFill>
                  <a:schemeClr val="tx2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ts val="600"/>
              </a:spcAft>
              <a:buClr>
                <a:srgbClr val="009CDD"/>
              </a:buClr>
              <a:buBlip>
                <a:blip r:embed="rId3"/>
              </a:buBlip>
              <a:defRPr sz="1700">
                <a:solidFill>
                  <a:schemeClr val="tx2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ts val="600"/>
              </a:spcAft>
              <a:buClr>
                <a:srgbClr val="009CDD"/>
              </a:buClr>
              <a:buBlip>
                <a:blip r:embed="rId3"/>
              </a:buBlip>
              <a:defRPr sz="1700">
                <a:solidFill>
                  <a:schemeClr val="tx2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ts val="600"/>
              </a:spcAft>
              <a:buClr>
                <a:srgbClr val="009CDD"/>
              </a:buClr>
              <a:buBlip>
                <a:blip r:embed="rId3"/>
              </a:buBlip>
              <a:defRPr sz="1700">
                <a:solidFill>
                  <a:schemeClr val="tx2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ts val="600"/>
              </a:spcAft>
              <a:buClr>
                <a:srgbClr val="009CDD"/>
              </a:buClr>
              <a:buBlip>
                <a:blip r:embed="rId3"/>
              </a:buBlip>
              <a:defRPr sz="1700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fi-FI" sz="1800" b="1" dirty="0">
                <a:solidFill>
                  <a:srgbClr val="000000"/>
                </a:solidFill>
                <a:latin typeface="Calibri" pitchFamily="34" charset="0"/>
                <a:ea typeface="MS PGothic" pitchFamily="34" charset="-128"/>
              </a:rPr>
              <a:t>CIP</a:t>
            </a:r>
          </a:p>
        </p:txBody>
      </p:sp>
      <p:sp>
        <p:nvSpPr>
          <p:cNvPr id="54" name="TextBox 15"/>
          <p:cNvSpPr txBox="1">
            <a:spLocks noChangeArrowheads="1"/>
          </p:cNvSpPr>
          <p:nvPr/>
        </p:nvSpPr>
        <p:spPr bwMode="auto">
          <a:xfrm>
            <a:off x="1384421" y="4581525"/>
            <a:ext cx="4949843" cy="369888"/>
          </a:xfrm>
          <a:prstGeom prst="rect">
            <a:avLst/>
          </a:prstGeom>
          <a:solidFill>
            <a:srgbClr val="F2F2F2">
              <a:alpha val="90195"/>
            </a:srgbClr>
          </a:solidFill>
          <a:ln w="12700" cmpd="sng">
            <a:solidFill>
              <a:schemeClr val="tx2"/>
            </a:solidFill>
            <a:prstDash val="sysDot"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spcBef>
                <a:spcPts val="1000"/>
              </a:spcBef>
              <a:buBlip>
                <a:blip r:embed="rId3"/>
              </a:buBlip>
              <a:defRPr sz="2400">
                <a:solidFill>
                  <a:schemeClr val="tx2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ts val="600"/>
              </a:spcBef>
              <a:buClr>
                <a:srgbClr val="009CDD"/>
              </a:buClr>
              <a:buFont typeface="Verdana" pitchFamily="34" charset="0"/>
              <a:buChar char="»"/>
              <a:defRPr sz="2000">
                <a:solidFill>
                  <a:schemeClr val="tx2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ts val="600"/>
              </a:spcBef>
              <a:spcAft>
                <a:spcPts val="600"/>
              </a:spcAft>
              <a:buClr>
                <a:srgbClr val="009CDD"/>
              </a:buClr>
              <a:buBlip>
                <a:blip r:embed="rId3"/>
              </a:buBlip>
              <a:defRPr sz="1700">
                <a:solidFill>
                  <a:schemeClr val="tx2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ts val="600"/>
              </a:spcBef>
              <a:spcAft>
                <a:spcPts val="600"/>
              </a:spcAft>
              <a:buClr>
                <a:srgbClr val="009CDD"/>
              </a:buClr>
              <a:buFont typeface="Verdana" pitchFamily="34" charset="0"/>
              <a:buChar char="»"/>
              <a:defRPr sz="1700">
                <a:solidFill>
                  <a:schemeClr val="tx2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ts val="600"/>
              </a:spcBef>
              <a:spcAft>
                <a:spcPts val="600"/>
              </a:spcAft>
              <a:buClr>
                <a:srgbClr val="009CDD"/>
              </a:buClr>
              <a:buBlip>
                <a:blip r:embed="rId3"/>
              </a:buBlip>
              <a:defRPr sz="1700">
                <a:solidFill>
                  <a:schemeClr val="tx2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ts val="600"/>
              </a:spcAft>
              <a:buClr>
                <a:srgbClr val="009CDD"/>
              </a:buClr>
              <a:buBlip>
                <a:blip r:embed="rId3"/>
              </a:buBlip>
              <a:defRPr sz="1700">
                <a:solidFill>
                  <a:schemeClr val="tx2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ts val="600"/>
              </a:spcAft>
              <a:buClr>
                <a:srgbClr val="009CDD"/>
              </a:buClr>
              <a:buBlip>
                <a:blip r:embed="rId3"/>
              </a:buBlip>
              <a:defRPr sz="1700">
                <a:solidFill>
                  <a:schemeClr val="tx2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ts val="600"/>
              </a:spcAft>
              <a:buClr>
                <a:srgbClr val="009CDD"/>
              </a:buClr>
              <a:buBlip>
                <a:blip r:embed="rId3"/>
              </a:buBlip>
              <a:defRPr sz="1700">
                <a:solidFill>
                  <a:schemeClr val="tx2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ts val="600"/>
              </a:spcAft>
              <a:buClr>
                <a:srgbClr val="009CDD"/>
              </a:buClr>
              <a:buBlip>
                <a:blip r:embed="rId3"/>
              </a:buBlip>
              <a:defRPr sz="1700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fi-FI" sz="1800" b="1">
                <a:solidFill>
                  <a:srgbClr val="000000"/>
                </a:solidFill>
                <a:latin typeface="Calibri" pitchFamily="34" charset="0"/>
                <a:ea typeface="MS PGothic" pitchFamily="34" charset="-128"/>
              </a:rPr>
              <a:t>End user controls</a:t>
            </a:r>
          </a:p>
        </p:txBody>
      </p:sp>
      <p:sp>
        <p:nvSpPr>
          <p:cNvPr id="55" name="Rectangle 54"/>
          <p:cNvSpPr/>
          <p:nvPr/>
        </p:nvSpPr>
        <p:spPr bwMode="auto">
          <a:xfrm>
            <a:off x="1389043" y="2301714"/>
            <a:ext cx="4945223" cy="360363"/>
          </a:xfrm>
          <a:prstGeom prst="rect">
            <a:avLst/>
          </a:prstGeom>
          <a:noFill/>
          <a:ln w="12700" cap="flat" cmpd="sng" algn="ctr">
            <a:solidFill>
              <a:schemeClr val="tx2"/>
            </a:solidFill>
            <a:prstDash val="sysDash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 kern="0" dirty="0">
              <a:solidFill>
                <a:prstClr val="black"/>
              </a:solidFill>
              <a:latin typeface="Calibri"/>
              <a:ea typeface="ＭＳ Ｐゴシック" charset="0"/>
            </a:endParaRPr>
          </a:p>
        </p:txBody>
      </p:sp>
      <p:sp>
        <p:nvSpPr>
          <p:cNvPr id="56" name="Pentagon 55"/>
          <p:cNvSpPr/>
          <p:nvPr/>
        </p:nvSpPr>
        <p:spPr bwMode="auto">
          <a:xfrm rot="5400000">
            <a:off x="3583654" y="-1107174"/>
            <a:ext cx="540285" cy="4960942"/>
          </a:xfrm>
          <a:prstGeom prst="homePlate">
            <a:avLst/>
          </a:prstGeom>
          <a:solidFill>
            <a:srgbClr val="18447E"/>
          </a:solidFill>
          <a:ln w="25400" cap="flat" cmpd="sng" algn="ctr">
            <a:noFill/>
            <a:prstDash val="solid"/>
          </a:ln>
          <a:effectLst/>
        </p:spPr>
        <p:txBody>
          <a:bodyPr vert="vert270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kern="0" dirty="0">
                <a:solidFill>
                  <a:prstClr val="white"/>
                </a:solidFill>
                <a:latin typeface="Calibri"/>
                <a:ea typeface="ＭＳ Ｐゴシック" charset="0"/>
              </a:rPr>
              <a:t>Technical </a:t>
            </a:r>
            <a:r>
              <a:rPr lang="fi-FI" kern="0" dirty="0" err="1">
                <a:solidFill>
                  <a:prstClr val="white"/>
                </a:solidFill>
                <a:latin typeface="Calibri"/>
                <a:ea typeface="ＭＳ Ｐゴシック" charset="0"/>
              </a:rPr>
              <a:t>threats</a:t>
            </a:r>
            <a:endParaRPr lang="fi-FI" kern="0" dirty="0">
              <a:solidFill>
                <a:prstClr val="white"/>
              </a:solidFill>
              <a:latin typeface="Calibri"/>
              <a:ea typeface="ＭＳ Ｐゴシック" charset="0"/>
            </a:endParaRPr>
          </a:p>
        </p:txBody>
      </p:sp>
      <p:sp>
        <p:nvSpPr>
          <p:cNvPr id="57" name="Rectangle 56"/>
          <p:cNvSpPr/>
          <p:nvPr/>
        </p:nvSpPr>
        <p:spPr bwMode="auto">
          <a:xfrm rot="5400000">
            <a:off x="3607315" y="-481132"/>
            <a:ext cx="504057" cy="4949842"/>
          </a:xfrm>
          <a:prstGeom prst="rect">
            <a:avLst/>
          </a:prstGeom>
          <a:solidFill>
            <a:srgbClr val="2795F7"/>
          </a:solidFill>
          <a:ln w="25400" cap="flat" cmpd="sng" algn="ctr">
            <a:noFill/>
            <a:prstDash val="solid"/>
          </a:ln>
          <a:effectLst/>
        </p:spPr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kern="0" dirty="0" err="1">
                <a:solidFill>
                  <a:prstClr val="white"/>
                </a:solidFill>
                <a:latin typeface="Calibri"/>
                <a:ea typeface="ＭＳ Ｐゴシック" charset="0"/>
              </a:rPr>
              <a:t>Actions</a:t>
            </a:r>
            <a:r>
              <a:rPr lang="fi-FI" kern="0" dirty="0">
                <a:solidFill>
                  <a:prstClr val="white"/>
                </a:solidFill>
                <a:latin typeface="Calibri"/>
                <a:ea typeface="ＭＳ Ｐゴシック" charset="0"/>
              </a:rPr>
              <a:t> </a:t>
            </a:r>
            <a:r>
              <a:rPr lang="fi-FI" kern="0" dirty="0" err="1">
                <a:solidFill>
                  <a:prstClr val="white"/>
                </a:solidFill>
                <a:latin typeface="Calibri"/>
                <a:ea typeface="ＭＳ Ｐゴシック" charset="0"/>
              </a:rPr>
              <a:t>ISPs</a:t>
            </a:r>
            <a:r>
              <a:rPr lang="fi-FI" kern="0" dirty="0">
                <a:solidFill>
                  <a:prstClr val="white"/>
                </a:solidFill>
                <a:latin typeface="Calibri"/>
                <a:ea typeface="ＭＳ Ｐゴシック" charset="0"/>
              </a:rPr>
              <a:t> </a:t>
            </a:r>
            <a:r>
              <a:rPr lang="fi-FI" kern="0" dirty="0" err="1">
                <a:solidFill>
                  <a:prstClr val="white"/>
                </a:solidFill>
                <a:latin typeface="Calibri"/>
                <a:ea typeface="ＭＳ Ｐゴシック" charset="0"/>
              </a:rPr>
              <a:t>take</a:t>
            </a:r>
            <a:endParaRPr lang="fi-FI" kern="0" dirty="0">
              <a:solidFill>
                <a:prstClr val="white"/>
              </a:solidFill>
              <a:latin typeface="Calibri"/>
              <a:ea typeface="ＭＳ Ｐゴシック" charset="0"/>
            </a:endParaRPr>
          </a:p>
        </p:txBody>
      </p:sp>
      <p:sp>
        <p:nvSpPr>
          <p:cNvPr id="58" name="Pentagon 57"/>
          <p:cNvSpPr/>
          <p:nvPr/>
        </p:nvSpPr>
        <p:spPr bwMode="auto">
          <a:xfrm rot="5400000">
            <a:off x="4201256" y="1213779"/>
            <a:ext cx="638361" cy="3659236"/>
          </a:xfrm>
          <a:prstGeom prst="homePlate">
            <a:avLst/>
          </a:prstGeom>
          <a:solidFill>
            <a:srgbClr val="18447E">
              <a:alpha val="89000"/>
            </a:srgbClr>
          </a:solidFill>
          <a:ln w="25400" cap="flat" cmpd="sng" algn="ctr">
            <a:noFill/>
            <a:prstDash val="solid"/>
          </a:ln>
          <a:effectLst/>
        </p:spPr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kern="0" dirty="0">
                <a:solidFill>
                  <a:prstClr val="white"/>
                </a:solidFill>
                <a:latin typeface="Calibri"/>
                <a:ea typeface="ＭＳ Ｐゴシック" charset="0"/>
              </a:rPr>
              <a:t>APT</a:t>
            </a:r>
          </a:p>
        </p:txBody>
      </p:sp>
      <p:sp>
        <p:nvSpPr>
          <p:cNvPr id="59" name="Rectangle 58"/>
          <p:cNvSpPr/>
          <p:nvPr/>
        </p:nvSpPr>
        <p:spPr bwMode="auto">
          <a:xfrm rot="5400000">
            <a:off x="4271083" y="1815072"/>
            <a:ext cx="504015" cy="3653928"/>
          </a:xfrm>
          <a:prstGeom prst="rect">
            <a:avLst/>
          </a:prstGeom>
          <a:solidFill>
            <a:srgbClr val="0E87D3">
              <a:alpha val="62000"/>
            </a:srgbClr>
          </a:solidFill>
          <a:ln w="25400" cap="flat" cmpd="sng" algn="ctr">
            <a:noFill/>
            <a:prstDash val="solid"/>
          </a:ln>
          <a:effectLst/>
        </p:spPr>
        <p:txBody>
          <a:bodyPr vert="vert270"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kern="0" dirty="0">
                <a:solidFill>
                  <a:prstClr val="white"/>
                </a:solidFill>
                <a:latin typeface="Calibri"/>
                <a:ea typeface="ＭＳ Ｐゴシック" charset="0"/>
              </a:rPr>
              <a:t>HAVARO</a:t>
            </a:r>
          </a:p>
        </p:txBody>
      </p:sp>
      <p:sp>
        <p:nvSpPr>
          <p:cNvPr id="60" name="Pentagon 59"/>
          <p:cNvSpPr/>
          <p:nvPr/>
        </p:nvSpPr>
        <p:spPr bwMode="auto">
          <a:xfrm rot="5400000">
            <a:off x="4249268" y="2369370"/>
            <a:ext cx="526548" cy="3643447"/>
          </a:xfrm>
          <a:prstGeom prst="homePlate">
            <a:avLst/>
          </a:prstGeom>
          <a:solidFill>
            <a:srgbClr val="0E87D3">
              <a:alpha val="32000"/>
            </a:srgbClr>
          </a:solidFill>
          <a:ln w="25400" cap="flat" cmpd="sng" algn="ctr">
            <a:noFill/>
            <a:prstDash val="solid"/>
          </a:ln>
          <a:effectLst/>
        </p:spPr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kern="0" dirty="0">
                <a:solidFill>
                  <a:prstClr val="white"/>
                </a:solidFill>
                <a:latin typeface="Calibri"/>
                <a:ea typeface="ＭＳ Ｐゴシック" charset="0"/>
              </a:rPr>
              <a:t>Unknown </a:t>
            </a:r>
            <a:r>
              <a:rPr lang="fi-FI" kern="0" dirty="0" err="1">
                <a:solidFill>
                  <a:prstClr val="white"/>
                </a:solidFill>
                <a:latin typeface="Calibri"/>
                <a:ea typeface="ＭＳ Ｐゴシック" charset="0"/>
              </a:rPr>
              <a:t>threats</a:t>
            </a:r>
            <a:endParaRPr lang="fi-FI" kern="0" dirty="0">
              <a:solidFill>
                <a:prstClr val="white"/>
              </a:solidFill>
              <a:latin typeface="Calibri"/>
              <a:ea typeface="ＭＳ Ｐゴシック" charset="0"/>
            </a:endParaRPr>
          </a:p>
        </p:txBody>
      </p:sp>
      <p:sp>
        <p:nvSpPr>
          <p:cNvPr id="61" name="Pentagon 60"/>
          <p:cNvSpPr/>
          <p:nvPr/>
        </p:nvSpPr>
        <p:spPr bwMode="auto">
          <a:xfrm rot="5400000">
            <a:off x="1168985" y="2928555"/>
            <a:ext cx="1660830" cy="1252147"/>
          </a:xfrm>
          <a:prstGeom prst="homePlate">
            <a:avLst/>
          </a:prstGeom>
          <a:solidFill>
            <a:schemeClr val="accent5"/>
          </a:solidFill>
          <a:ln w="25400" cap="flat" cmpd="sng" algn="ctr">
            <a:noFill/>
            <a:prstDash val="solid"/>
          </a:ln>
          <a:effectLst/>
        </p:spPr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kern="0" dirty="0">
                <a:solidFill>
                  <a:prstClr val="white"/>
                </a:solidFill>
                <a:latin typeface="Calibri"/>
                <a:ea typeface="ＭＳ Ｐゴシック" charset="0"/>
              </a:rPr>
              <a:t>General </a:t>
            </a:r>
            <a:r>
              <a:rPr lang="fi-FI" kern="0" dirty="0" err="1">
                <a:solidFill>
                  <a:prstClr val="white"/>
                </a:solidFill>
                <a:latin typeface="Calibri"/>
                <a:ea typeface="ＭＳ Ｐゴシック" charset="0"/>
              </a:rPr>
              <a:t>threats</a:t>
            </a:r>
            <a:endParaRPr lang="fi-FI" kern="0" dirty="0">
              <a:solidFill>
                <a:prstClr val="white"/>
              </a:solidFill>
              <a:latin typeface="Calibri"/>
              <a:ea typeface="ＭＳ Ｐゴシック" charset="0"/>
            </a:endParaRPr>
          </a:p>
        </p:txBody>
      </p:sp>
      <p:sp>
        <p:nvSpPr>
          <p:cNvPr id="62" name="Pentagon 61"/>
          <p:cNvSpPr/>
          <p:nvPr/>
        </p:nvSpPr>
        <p:spPr>
          <a:xfrm rot="5400000">
            <a:off x="-1762101" y="3319383"/>
            <a:ext cx="5008722" cy="576263"/>
          </a:xfrm>
          <a:prstGeom prst="homePlate">
            <a:avLst/>
          </a:prstGeom>
          <a:solidFill>
            <a:srgbClr val="0054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i-FI" dirty="0" err="1" smtClean="0"/>
              <a:t>Non-technical</a:t>
            </a:r>
            <a:r>
              <a:rPr lang="fi-FI" dirty="0" smtClean="0"/>
              <a:t> </a:t>
            </a:r>
            <a:r>
              <a:rPr lang="fi-FI" dirty="0" err="1"/>
              <a:t>threats</a:t>
            </a:r>
            <a:r>
              <a:rPr lang="fi-FI" dirty="0"/>
              <a:t>: </a:t>
            </a:r>
            <a:r>
              <a:rPr lang="fi-FI" dirty="0" err="1"/>
              <a:t>Scams</a:t>
            </a:r>
            <a:r>
              <a:rPr lang="fi-FI" dirty="0"/>
              <a:t>, </a:t>
            </a:r>
            <a:r>
              <a:rPr lang="fi-FI" dirty="0" err="1"/>
              <a:t>frauds</a:t>
            </a:r>
            <a:r>
              <a:rPr lang="fi-FI" dirty="0"/>
              <a:t> etc. </a:t>
            </a:r>
            <a:endParaRPr lang="en-US" dirty="0"/>
          </a:p>
        </p:txBody>
      </p:sp>
      <p:pic>
        <p:nvPicPr>
          <p:cNvPr id="63" name="Picture 62" descr="shutterstock_165532142.eps"/>
          <p:cNvPicPr>
            <a:picLocks noChangeAspect="1"/>
          </p:cNvPicPr>
          <p:nvPr/>
        </p:nvPicPr>
        <p:blipFill rotWithShape="1"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06" t="24779" r="21850" b="25129"/>
          <a:stretch/>
        </p:blipFill>
        <p:spPr>
          <a:xfrm>
            <a:off x="3419802" y="5094231"/>
            <a:ext cx="529455" cy="465738"/>
          </a:xfrm>
          <a:prstGeom prst="rect">
            <a:avLst/>
          </a:prstGeom>
        </p:spPr>
      </p:pic>
      <p:pic>
        <p:nvPicPr>
          <p:cNvPr id="64" name="Picture 63" descr="shutterstock_119904727.eps"/>
          <p:cNvPicPr>
            <a:picLocks noChangeAspect="1"/>
          </p:cNvPicPr>
          <p:nvPr/>
        </p:nvPicPr>
        <p:blipFill rotWithShape="1"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60" t="5196" r="35527" b="69759"/>
          <a:stretch/>
        </p:blipFill>
        <p:spPr>
          <a:xfrm>
            <a:off x="5243755" y="5071593"/>
            <a:ext cx="573580" cy="511015"/>
          </a:xfrm>
          <a:prstGeom prst="rect">
            <a:avLst/>
          </a:prstGeom>
        </p:spPr>
      </p:pic>
      <p:pic>
        <p:nvPicPr>
          <p:cNvPr id="65" name="Picture 64" descr="shutterstock_128659241.eps"/>
          <p:cNvPicPr>
            <a:picLocks noChangeAspect="1"/>
          </p:cNvPicPr>
          <p:nvPr/>
        </p:nvPicPr>
        <p:blipFill rotWithShape="1"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045" r="76250"/>
          <a:stretch/>
        </p:blipFill>
        <p:spPr>
          <a:xfrm>
            <a:off x="1710114" y="5064373"/>
            <a:ext cx="511415" cy="525455"/>
          </a:xfrm>
          <a:prstGeom prst="rect">
            <a:avLst/>
          </a:prstGeom>
        </p:spPr>
      </p:pic>
      <p:sp>
        <p:nvSpPr>
          <p:cNvPr id="23" name="Rectangular Callout 22"/>
          <p:cNvSpPr/>
          <p:nvPr/>
        </p:nvSpPr>
        <p:spPr>
          <a:xfrm>
            <a:off x="6584167" y="887254"/>
            <a:ext cx="2127250" cy="431800"/>
          </a:xfrm>
          <a:prstGeom prst="wedgeRectCallout">
            <a:avLst>
              <a:gd name="adj1" fmla="val -69544"/>
              <a:gd name="adj2" fmla="val 20497"/>
            </a:avLst>
          </a:prstGeom>
          <a:solidFill>
            <a:schemeClr val="bg1">
              <a:lumMod val="95000"/>
            </a:schemeClr>
          </a:solidFill>
          <a:ln w="1270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i-FI" sz="1600" b="1" dirty="0" err="1">
                <a:solidFill>
                  <a:schemeClr val="tx1"/>
                </a:solidFill>
              </a:rPr>
              <a:t>Malware</a:t>
            </a:r>
            <a:r>
              <a:rPr lang="fi-FI" sz="1600" b="1" dirty="0">
                <a:solidFill>
                  <a:schemeClr val="tx1"/>
                </a:solidFill>
              </a:rPr>
              <a:t>, DDOS, </a:t>
            </a:r>
            <a:r>
              <a:rPr lang="fi-FI" sz="1600" b="1" dirty="0" smtClean="0">
                <a:solidFill>
                  <a:schemeClr val="tx1"/>
                </a:solidFill>
              </a:rPr>
              <a:t>APT…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24" name="Rectangular Callout 23"/>
          <p:cNvSpPr/>
          <p:nvPr/>
        </p:nvSpPr>
        <p:spPr>
          <a:xfrm>
            <a:off x="6559550" y="1382554"/>
            <a:ext cx="2144852" cy="919321"/>
          </a:xfrm>
          <a:prstGeom prst="wedgeRectCallout">
            <a:avLst>
              <a:gd name="adj1" fmla="val -72335"/>
              <a:gd name="adj2" fmla="val -7005"/>
            </a:avLst>
          </a:prstGeom>
          <a:solidFill>
            <a:schemeClr val="bg1">
              <a:lumMod val="95000"/>
            </a:schemeClr>
          </a:solidFill>
          <a:ln w="1270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i-FI" sz="1600" b="1" dirty="0" err="1">
                <a:solidFill>
                  <a:schemeClr val="tx1"/>
                </a:solidFill>
              </a:rPr>
              <a:t>Communications</a:t>
            </a:r>
            <a:r>
              <a:rPr lang="fi-FI" sz="1600" b="1" dirty="0">
                <a:solidFill>
                  <a:schemeClr val="tx1"/>
                </a:solidFill>
              </a:rPr>
              <a:t> </a:t>
            </a:r>
            <a:r>
              <a:rPr lang="fi-FI" sz="1600" b="1" dirty="0" err="1">
                <a:solidFill>
                  <a:schemeClr val="tx1"/>
                </a:solidFill>
              </a:rPr>
              <a:t>market</a:t>
            </a:r>
            <a:r>
              <a:rPr lang="fi-FI" sz="1600" b="1" dirty="0">
                <a:solidFill>
                  <a:schemeClr val="tx1"/>
                </a:solidFill>
              </a:rPr>
              <a:t> act, </a:t>
            </a:r>
            <a:r>
              <a:rPr lang="fi-FI" sz="1600" b="1" dirty="0" err="1">
                <a:solidFill>
                  <a:schemeClr val="tx1"/>
                </a:solidFill>
              </a:rPr>
              <a:t>cleaning</a:t>
            </a:r>
            <a:r>
              <a:rPr lang="fi-FI" sz="1600" b="1" dirty="0">
                <a:solidFill>
                  <a:schemeClr val="tx1"/>
                </a:solidFill>
              </a:rPr>
              <a:t> and </a:t>
            </a:r>
            <a:r>
              <a:rPr lang="fi-FI" sz="1600" b="1" dirty="0" err="1">
                <a:solidFill>
                  <a:schemeClr val="tx1"/>
                </a:solidFill>
              </a:rPr>
              <a:t>disconnecting</a:t>
            </a:r>
            <a:r>
              <a:rPr lang="fi-FI" sz="1600" b="1" dirty="0">
                <a:solidFill>
                  <a:schemeClr val="tx1"/>
                </a:solidFill>
              </a:rPr>
              <a:t> </a:t>
            </a:r>
            <a:r>
              <a:rPr lang="fi-FI" sz="1600" b="1" dirty="0" err="1">
                <a:solidFill>
                  <a:schemeClr val="tx1"/>
                </a:solidFill>
              </a:rPr>
              <a:t>infected</a:t>
            </a:r>
            <a:r>
              <a:rPr lang="fi-FI" sz="1600" b="1" dirty="0">
                <a:solidFill>
                  <a:schemeClr val="tx1"/>
                </a:solidFill>
              </a:rPr>
              <a:t> </a:t>
            </a:r>
            <a:r>
              <a:rPr lang="fi-FI" sz="1600" b="1" dirty="0" err="1">
                <a:solidFill>
                  <a:schemeClr val="tx1"/>
                </a:solidFill>
              </a:rPr>
              <a:t>computers</a:t>
            </a:r>
            <a:r>
              <a:rPr lang="fi-FI" sz="1600" b="1" dirty="0">
                <a:solidFill>
                  <a:schemeClr val="tx1"/>
                </a:solidFill>
              </a:rPr>
              <a:t> </a:t>
            </a:r>
            <a:endParaRPr lang="en-US" sz="1600" b="1" dirty="0">
              <a:solidFill>
                <a:schemeClr val="tx1"/>
              </a:solidFill>
            </a:endParaRPr>
          </a:p>
        </p:txBody>
      </p:sp>
      <p:pic>
        <p:nvPicPr>
          <p:cNvPr id="25" name="Kuva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7987" y="5589828"/>
            <a:ext cx="1928813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0456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7492"/>
            <a:ext cx="7190592" cy="598487"/>
          </a:xfrm>
        </p:spPr>
        <p:txBody>
          <a:bodyPr/>
          <a:lstStyle/>
          <a:p>
            <a:r>
              <a:rPr lang="en-US" altLang="fi-FI" dirty="0" smtClean="0">
                <a:solidFill>
                  <a:srgbClr val="054884"/>
                </a:solidFill>
              </a:rPr>
              <a:t>Result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457D5-80AF-7143-9C76-7BD0543332E9}" type="datetime1">
              <a:rPr lang="fi-FI" smtClean="0"/>
              <a:t>21.8.2015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849903E-039B-6747-809A-B6BB401784C0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48" name="TextBox 47"/>
          <p:cNvSpPr txBox="1"/>
          <p:nvPr/>
        </p:nvSpPr>
        <p:spPr bwMode="auto">
          <a:xfrm>
            <a:off x="1384421" y="5664200"/>
            <a:ext cx="1249381" cy="368300"/>
          </a:xfrm>
          <a:prstGeom prst="rect">
            <a:avLst/>
          </a:prstGeom>
          <a:solidFill>
            <a:sysClr val="window" lastClr="FFFFFF">
              <a:lumMod val="95000"/>
              <a:alpha val="90000"/>
            </a:sysClr>
          </a:solidFill>
          <a:ln w="12700" cmpd="sng">
            <a:solidFill>
              <a:schemeClr val="tx2"/>
            </a:solidFill>
            <a:prstDash val="sysDot"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b="1" kern="0" dirty="0" err="1" smtClean="0">
                <a:solidFill>
                  <a:prstClr val="black"/>
                </a:solidFill>
                <a:latin typeface="Calibri"/>
                <a:ea typeface="ＭＳ Ｐゴシック" charset="0"/>
              </a:rPr>
              <a:t>Citizens</a:t>
            </a:r>
            <a:endParaRPr lang="fi-FI" b="1" kern="0" dirty="0">
              <a:solidFill>
                <a:prstClr val="black"/>
              </a:solidFill>
              <a:latin typeface="Calibri"/>
              <a:ea typeface="ＭＳ Ｐゴシック" charset="0"/>
            </a:endParaRPr>
          </a:p>
        </p:txBody>
      </p:sp>
      <p:sp>
        <p:nvSpPr>
          <p:cNvPr id="49" name="TextBox 48"/>
          <p:cNvSpPr txBox="1"/>
          <p:nvPr/>
        </p:nvSpPr>
        <p:spPr bwMode="auto">
          <a:xfrm>
            <a:off x="2987815" y="5664200"/>
            <a:ext cx="1503362" cy="369888"/>
          </a:xfrm>
          <a:prstGeom prst="rect">
            <a:avLst/>
          </a:prstGeom>
          <a:solidFill>
            <a:sysClr val="window" lastClr="FFFFFF">
              <a:lumMod val="95000"/>
              <a:alpha val="90000"/>
            </a:sysClr>
          </a:solidFill>
          <a:ln w="12700" cmpd="sng">
            <a:solidFill>
              <a:schemeClr val="tx2"/>
            </a:solidFill>
            <a:prstDash val="sysDot"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b="1" kern="0" dirty="0" err="1" smtClean="0">
                <a:solidFill>
                  <a:prstClr val="black"/>
                </a:solidFill>
                <a:latin typeface="Calibri"/>
                <a:ea typeface="ＭＳ Ｐゴシック" charset="0"/>
              </a:rPr>
              <a:t>Government</a:t>
            </a:r>
            <a:endParaRPr lang="fi-FI" b="1" kern="0" dirty="0">
              <a:solidFill>
                <a:prstClr val="black"/>
              </a:solidFill>
              <a:latin typeface="Calibri"/>
              <a:ea typeface="ＭＳ Ｐゴシック" charset="0"/>
            </a:endParaRPr>
          </a:p>
        </p:txBody>
      </p:sp>
      <p:sp>
        <p:nvSpPr>
          <p:cNvPr id="50" name="TextBox 21"/>
          <p:cNvSpPr txBox="1">
            <a:spLocks noChangeArrowheads="1"/>
          </p:cNvSpPr>
          <p:nvPr/>
        </p:nvSpPr>
        <p:spPr bwMode="auto">
          <a:xfrm>
            <a:off x="4734064" y="5664200"/>
            <a:ext cx="1600203" cy="368300"/>
          </a:xfrm>
          <a:prstGeom prst="rect">
            <a:avLst/>
          </a:prstGeom>
          <a:solidFill>
            <a:srgbClr val="F2F2F2">
              <a:alpha val="90195"/>
            </a:srgbClr>
          </a:solidFill>
          <a:ln w="12700" cmpd="sng">
            <a:solidFill>
              <a:schemeClr val="tx2"/>
            </a:solidFill>
            <a:prstDash val="sysDot"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spcBef>
                <a:spcPts val="1000"/>
              </a:spcBef>
              <a:buBlip>
                <a:blip r:embed="rId3"/>
              </a:buBlip>
              <a:defRPr sz="2400">
                <a:solidFill>
                  <a:schemeClr val="tx2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ts val="600"/>
              </a:spcBef>
              <a:buClr>
                <a:srgbClr val="009CDD"/>
              </a:buClr>
              <a:buFont typeface="Verdana" pitchFamily="34" charset="0"/>
              <a:buChar char="»"/>
              <a:defRPr sz="2000">
                <a:solidFill>
                  <a:schemeClr val="tx2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ts val="600"/>
              </a:spcBef>
              <a:spcAft>
                <a:spcPts val="600"/>
              </a:spcAft>
              <a:buClr>
                <a:srgbClr val="009CDD"/>
              </a:buClr>
              <a:buBlip>
                <a:blip r:embed="rId3"/>
              </a:buBlip>
              <a:defRPr sz="1700">
                <a:solidFill>
                  <a:schemeClr val="tx2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ts val="600"/>
              </a:spcBef>
              <a:spcAft>
                <a:spcPts val="600"/>
              </a:spcAft>
              <a:buClr>
                <a:srgbClr val="009CDD"/>
              </a:buClr>
              <a:buFont typeface="Verdana" pitchFamily="34" charset="0"/>
              <a:buChar char="»"/>
              <a:defRPr sz="1700">
                <a:solidFill>
                  <a:schemeClr val="tx2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ts val="600"/>
              </a:spcBef>
              <a:spcAft>
                <a:spcPts val="600"/>
              </a:spcAft>
              <a:buClr>
                <a:srgbClr val="009CDD"/>
              </a:buClr>
              <a:buBlip>
                <a:blip r:embed="rId3"/>
              </a:buBlip>
              <a:defRPr sz="1700">
                <a:solidFill>
                  <a:schemeClr val="tx2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ts val="600"/>
              </a:spcAft>
              <a:buClr>
                <a:srgbClr val="009CDD"/>
              </a:buClr>
              <a:buBlip>
                <a:blip r:embed="rId3"/>
              </a:buBlip>
              <a:defRPr sz="1700">
                <a:solidFill>
                  <a:schemeClr val="tx2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ts val="600"/>
              </a:spcAft>
              <a:buClr>
                <a:srgbClr val="009CDD"/>
              </a:buClr>
              <a:buBlip>
                <a:blip r:embed="rId3"/>
              </a:buBlip>
              <a:defRPr sz="1700">
                <a:solidFill>
                  <a:schemeClr val="tx2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ts val="600"/>
              </a:spcAft>
              <a:buClr>
                <a:srgbClr val="009CDD"/>
              </a:buClr>
              <a:buBlip>
                <a:blip r:embed="rId3"/>
              </a:buBlip>
              <a:defRPr sz="1700">
                <a:solidFill>
                  <a:schemeClr val="tx2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ts val="600"/>
              </a:spcAft>
              <a:buClr>
                <a:srgbClr val="009CDD"/>
              </a:buClr>
              <a:buBlip>
                <a:blip r:embed="rId3"/>
              </a:buBlip>
              <a:defRPr sz="1700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fi-FI" sz="1800" b="1" dirty="0" smtClean="0">
                <a:solidFill>
                  <a:srgbClr val="000000"/>
                </a:solidFill>
                <a:latin typeface="Calibri" pitchFamily="34" charset="0"/>
                <a:ea typeface="MS PGothic" pitchFamily="34" charset="-128"/>
              </a:rPr>
              <a:t>CIP</a:t>
            </a:r>
            <a:endParaRPr lang="fi-FI" altLang="fi-FI" sz="1800" b="1" dirty="0">
              <a:solidFill>
                <a:srgbClr val="000000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51" name="TextBox 15"/>
          <p:cNvSpPr txBox="1">
            <a:spLocks noChangeArrowheads="1"/>
          </p:cNvSpPr>
          <p:nvPr/>
        </p:nvSpPr>
        <p:spPr bwMode="auto">
          <a:xfrm>
            <a:off x="1384421" y="4581525"/>
            <a:ext cx="4949843" cy="369888"/>
          </a:xfrm>
          <a:prstGeom prst="rect">
            <a:avLst/>
          </a:prstGeom>
          <a:solidFill>
            <a:srgbClr val="F2F2F2">
              <a:alpha val="90195"/>
            </a:srgbClr>
          </a:solidFill>
          <a:ln w="12700" cmpd="sng">
            <a:solidFill>
              <a:schemeClr val="tx2"/>
            </a:solidFill>
            <a:prstDash val="sysDot"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spcBef>
                <a:spcPts val="1000"/>
              </a:spcBef>
              <a:buBlip>
                <a:blip r:embed="rId3"/>
              </a:buBlip>
              <a:defRPr sz="2400">
                <a:solidFill>
                  <a:schemeClr val="tx2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ts val="600"/>
              </a:spcBef>
              <a:buClr>
                <a:srgbClr val="009CDD"/>
              </a:buClr>
              <a:buFont typeface="Verdana" pitchFamily="34" charset="0"/>
              <a:buChar char="»"/>
              <a:defRPr sz="2000">
                <a:solidFill>
                  <a:schemeClr val="tx2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ts val="600"/>
              </a:spcBef>
              <a:spcAft>
                <a:spcPts val="600"/>
              </a:spcAft>
              <a:buClr>
                <a:srgbClr val="009CDD"/>
              </a:buClr>
              <a:buBlip>
                <a:blip r:embed="rId3"/>
              </a:buBlip>
              <a:defRPr sz="1700">
                <a:solidFill>
                  <a:schemeClr val="tx2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ts val="600"/>
              </a:spcBef>
              <a:spcAft>
                <a:spcPts val="600"/>
              </a:spcAft>
              <a:buClr>
                <a:srgbClr val="009CDD"/>
              </a:buClr>
              <a:buFont typeface="Verdana" pitchFamily="34" charset="0"/>
              <a:buChar char="»"/>
              <a:defRPr sz="1700">
                <a:solidFill>
                  <a:schemeClr val="tx2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ts val="600"/>
              </a:spcBef>
              <a:spcAft>
                <a:spcPts val="600"/>
              </a:spcAft>
              <a:buClr>
                <a:srgbClr val="009CDD"/>
              </a:buClr>
              <a:buBlip>
                <a:blip r:embed="rId3"/>
              </a:buBlip>
              <a:defRPr sz="1700">
                <a:solidFill>
                  <a:schemeClr val="tx2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ts val="600"/>
              </a:spcAft>
              <a:buClr>
                <a:srgbClr val="009CDD"/>
              </a:buClr>
              <a:buBlip>
                <a:blip r:embed="rId3"/>
              </a:buBlip>
              <a:defRPr sz="1700">
                <a:solidFill>
                  <a:schemeClr val="tx2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ts val="600"/>
              </a:spcAft>
              <a:buClr>
                <a:srgbClr val="009CDD"/>
              </a:buClr>
              <a:buBlip>
                <a:blip r:embed="rId3"/>
              </a:buBlip>
              <a:defRPr sz="1700">
                <a:solidFill>
                  <a:schemeClr val="tx2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ts val="600"/>
              </a:spcAft>
              <a:buClr>
                <a:srgbClr val="009CDD"/>
              </a:buClr>
              <a:buBlip>
                <a:blip r:embed="rId3"/>
              </a:buBlip>
              <a:defRPr sz="1700">
                <a:solidFill>
                  <a:schemeClr val="tx2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ts val="600"/>
              </a:spcAft>
              <a:buClr>
                <a:srgbClr val="009CDD"/>
              </a:buClr>
              <a:buBlip>
                <a:blip r:embed="rId3"/>
              </a:buBlip>
              <a:defRPr sz="1700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fi-FI" sz="1800" b="1" smtClean="0">
                <a:solidFill>
                  <a:srgbClr val="000000"/>
                </a:solidFill>
                <a:latin typeface="Calibri" pitchFamily="34" charset="0"/>
                <a:ea typeface="MS PGothic" pitchFamily="34" charset="-128"/>
              </a:rPr>
              <a:t>End</a:t>
            </a:r>
            <a:r>
              <a:rPr lang="fi-FI" altLang="fi-FI" sz="1800" b="1" dirty="0" smtClean="0">
                <a:solidFill>
                  <a:srgbClr val="000000"/>
                </a:solidFill>
                <a:latin typeface="Calibri" pitchFamily="34" charset="0"/>
                <a:ea typeface="MS PGothic" pitchFamily="34" charset="-128"/>
              </a:rPr>
              <a:t> </a:t>
            </a:r>
            <a:r>
              <a:rPr lang="fi-FI" altLang="fi-FI" sz="1800" b="1" dirty="0" err="1" smtClean="0">
                <a:solidFill>
                  <a:srgbClr val="000000"/>
                </a:solidFill>
                <a:latin typeface="Calibri" pitchFamily="34" charset="0"/>
                <a:ea typeface="MS PGothic" pitchFamily="34" charset="-128"/>
              </a:rPr>
              <a:t>user</a:t>
            </a:r>
            <a:r>
              <a:rPr lang="fi-FI" altLang="fi-FI" sz="1800" b="1" dirty="0" smtClean="0">
                <a:solidFill>
                  <a:srgbClr val="000000"/>
                </a:solidFill>
                <a:latin typeface="Calibri" pitchFamily="34" charset="0"/>
                <a:ea typeface="MS PGothic" pitchFamily="34" charset="-128"/>
              </a:rPr>
              <a:t> </a:t>
            </a:r>
            <a:r>
              <a:rPr lang="fi-FI" altLang="fi-FI" sz="1800" b="1" dirty="0" err="1" smtClean="0">
                <a:solidFill>
                  <a:srgbClr val="000000"/>
                </a:solidFill>
                <a:latin typeface="Calibri" pitchFamily="34" charset="0"/>
                <a:ea typeface="MS PGothic" pitchFamily="34" charset="-128"/>
              </a:rPr>
              <a:t>controls</a:t>
            </a:r>
            <a:endParaRPr lang="fi-FI" altLang="fi-FI" sz="1800" b="1" dirty="0">
              <a:solidFill>
                <a:srgbClr val="000000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52" name="Rectangle 51"/>
          <p:cNvSpPr/>
          <p:nvPr/>
        </p:nvSpPr>
        <p:spPr bwMode="auto">
          <a:xfrm>
            <a:off x="1389043" y="2301714"/>
            <a:ext cx="4945223" cy="360363"/>
          </a:xfrm>
          <a:prstGeom prst="rect">
            <a:avLst/>
          </a:prstGeom>
          <a:solidFill>
            <a:srgbClr val="FFFF00">
              <a:alpha val="70000"/>
            </a:srgbClr>
          </a:solidFill>
          <a:ln w="12700" cap="flat" cmpd="sng" algn="ctr">
            <a:solidFill>
              <a:schemeClr val="tx2"/>
            </a:solidFill>
            <a:prstDash val="sysDash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b="1" kern="0" dirty="0" smtClean="0">
                <a:solidFill>
                  <a:prstClr val="black"/>
                </a:solidFill>
                <a:latin typeface="Calibri"/>
                <a:ea typeface="ＭＳ Ｐゴシック" charset="0"/>
              </a:rPr>
              <a:t>”Finland </a:t>
            </a:r>
            <a:r>
              <a:rPr lang="fi-FI" b="1" kern="0" dirty="0" err="1" smtClean="0">
                <a:solidFill>
                  <a:prstClr val="black"/>
                </a:solidFill>
                <a:latin typeface="Calibri"/>
                <a:ea typeface="ＭＳ Ｐゴシック" charset="0"/>
              </a:rPr>
              <a:t>has</a:t>
            </a:r>
            <a:r>
              <a:rPr lang="fi-FI" b="1" kern="0" dirty="0" smtClean="0">
                <a:solidFill>
                  <a:prstClr val="black"/>
                </a:solidFill>
                <a:latin typeface="Calibri"/>
                <a:ea typeface="ＭＳ Ｐゴシック" charset="0"/>
              </a:rPr>
              <a:t> </a:t>
            </a:r>
            <a:r>
              <a:rPr lang="fi-FI" b="1" kern="0" dirty="0" err="1" smtClean="0">
                <a:solidFill>
                  <a:prstClr val="black"/>
                </a:solidFill>
                <a:latin typeface="Calibri"/>
                <a:ea typeface="ＭＳ Ｐゴシック" charset="0"/>
              </a:rPr>
              <a:t>cleanest</a:t>
            </a:r>
            <a:r>
              <a:rPr lang="fi-FI" b="1" kern="0" dirty="0" smtClean="0">
                <a:solidFill>
                  <a:prstClr val="black"/>
                </a:solidFill>
                <a:latin typeface="Calibri"/>
                <a:ea typeface="ＭＳ Ｐゴシック" charset="0"/>
              </a:rPr>
              <a:t> </a:t>
            </a:r>
            <a:r>
              <a:rPr lang="fi-FI" b="1" kern="0" dirty="0" err="1">
                <a:solidFill>
                  <a:prstClr val="black"/>
                </a:solidFill>
                <a:latin typeface="Calibri"/>
                <a:ea typeface="ＭＳ Ｐゴシック" charset="0"/>
              </a:rPr>
              <a:t>networks</a:t>
            </a:r>
            <a:r>
              <a:rPr lang="fi-FI" b="1" kern="0" dirty="0">
                <a:solidFill>
                  <a:prstClr val="black"/>
                </a:solidFill>
                <a:latin typeface="Calibri"/>
                <a:ea typeface="ＭＳ Ｐゴシック" charset="0"/>
              </a:rPr>
              <a:t> in the </a:t>
            </a:r>
            <a:r>
              <a:rPr lang="fi-FI" b="1" kern="0" dirty="0" err="1">
                <a:solidFill>
                  <a:prstClr val="black"/>
                </a:solidFill>
                <a:latin typeface="Calibri"/>
                <a:ea typeface="ＭＳ Ｐゴシック" charset="0"/>
              </a:rPr>
              <a:t>world</a:t>
            </a:r>
            <a:r>
              <a:rPr lang="fi-FI" b="1" kern="0" dirty="0">
                <a:solidFill>
                  <a:prstClr val="black"/>
                </a:solidFill>
                <a:latin typeface="Calibri"/>
                <a:ea typeface="ＭＳ Ｐゴシック" charset="0"/>
              </a:rPr>
              <a:t>”</a:t>
            </a:r>
          </a:p>
        </p:txBody>
      </p:sp>
      <p:sp>
        <p:nvSpPr>
          <p:cNvPr id="53" name="Pentagon 52"/>
          <p:cNvSpPr/>
          <p:nvPr/>
        </p:nvSpPr>
        <p:spPr bwMode="auto">
          <a:xfrm rot="5400000">
            <a:off x="3583654" y="-1107174"/>
            <a:ext cx="540285" cy="4960942"/>
          </a:xfrm>
          <a:prstGeom prst="homePlate">
            <a:avLst/>
          </a:prstGeom>
          <a:solidFill>
            <a:srgbClr val="18447E"/>
          </a:solidFill>
          <a:ln w="25400" cap="flat" cmpd="sng" algn="ctr">
            <a:noFill/>
            <a:prstDash val="solid"/>
          </a:ln>
          <a:effectLst/>
        </p:spPr>
        <p:txBody>
          <a:bodyPr vert="vert270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kern="0" dirty="0">
                <a:solidFill>
                  <a:prstClr val="white"/>
                </a:solidFill>
                <a:latin typeface="Calibri"/>
                <a:ea typeface="ＭＳ Ｐゴシック" charset="0"/>
              </a:rPr>
              <a:t>Technical </a:t>
            </a:r>
            <a:r>
              <a:rPr lang="fi-FI" kern="0" dirty="0" err="1">
                <a:solidFill>
                  <a:prstClr val="white"/>
                </a:solidFill>
                <a:latin typeface="Calibri"/>
                <a:ea typeface="ＭＳ Ｐゴシック" charset="0"/>
              </a:rPr>
              <a:t>threats</a:t>
            </a:r>
            <a:endParaRPr lang="fi-FI" kern="0" dirty="0">
              <a:solidFill>
                <a:prstClr val="white"/>
              </a:solidFill>
              <a:latin typeface="Calibri"/>
              <a:ea typeface="ＭＳ Ｐゴシック" charset="0"/>
            </a:endParaRPr>
          </a:p>
        </p:txBody>
      </p:sp>
      <p:sp>
        <p:nvSpPr>
          <p:cNvPr id="54" name="Rectangle 53"/>
          <p:cNvSpPr/>
          <p:nvPr/>
        </p:nvSpPr>
        <p:spPr bwMode="auto">
          <a:xfrm rot="5400000">
            <a:off x="3607315" y="-481132"/>
            <a:ext cx="504057" cy="4949842"/>
          </a:xfrm>
          <a:prstGeom prst="rect">
            <a:avLst/>
          </a:prstGeom>
          <a:solidFill>
            <a:srgbClr val="2795F7"/>
          </a:solidFill>
          <a:ln w="25400" cap="flat" cmpd="sng" algn="ctr">
            <a:noFill/>
            <a:prstDash val="solid"/>
          </a:ln>
          <a:effectLst/>
        </p:spPr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kern="0" dirty="0" err="1">
                <a:solidFill>
                  <a:prstClr val="white"/>
                </a:solidFill>
                <a:latin typeface="Calibri"/>
                <a:ea typeface="ＭＳ Ｐゴシック" charset="0"/>
              </a:rPr>
              <a:t>Actions</a:t>
            </a:r>
            <a:r>
              <a:rPr lang="fi-FI" kern="0" dirty="0">
                <a:solidFill>
                  <a:prstClr val="white"/>
                </a:solidFill>
                <a:latin typeface="Calibri"/>
                <a:ea typeface="ＭＳ Ｐゴシック" charset="0"/>
              </a:rPr>
              <a:t> </a:t>
            </a:r>
            <a:r>
              <a:rPr lang="fi-FI" kern="0" dirty="0" err="1">
                <a:solidFill>
                  <a:prstClr val="white"/>
                </a:solidFill>
                <a:latin typeface="Calibri"/>
                <a:ea typeface="ＭＳ Ｐゴシック" charset="0"/>
              </a:rPr>
              <a:t>ISPs</a:t>
            </a:r>
            <a:r>
              <a:rPr lang="fi-FI" kern="0" dirty="0">
                <a:solidFill>
                  <a:prstClr val="white"/>
                </a:solidFill>
                <a:latin typeface="Calibri"/>
                <a:ea typeface="ＭＳ Ｐゴシック" charset="0"/>
              </a:rPr>
              <a:t> </a:t>
            </a:r>
            <a:r>
              <a:rPr lang="fi-FI" kern="0" dirty="0" err="1">
                <a:solidFill>
                  <a:prstClr val="white"/>
                </a:solidFill>
                <a:latin typeface="Calibri"/>
                <a:ea typeface="ＭＳ Ｐゴシック" charset="0"/>
              </a:rPr>
              <a:t>take</a:t>
            </a:r>
            <a:endParaRPr lang="fi-FI" kern="0" dirty="0">
              <a:solidFill>
                <a:prstClr val="white"/>
              </a:solidFill>
              <a:latin typeface="Calibri"/>
              <a:ea typeface="ＭＳ Ｐゴシック" charset="0"/>
            </a:endParaRPr>
          </a:p>
        </p:txBody>
      </p:sp>
      <p:sp>
        <p:nvSpPr>
          <p:cNvPr id="55" name="Pentagon 54"/>
          <p:cNvSpPr/>
          <p:nvPr/>
        </p:nvSpPr>
        <p:spPr bwMode="auto">
          <a:xfrm rot="5400000">
            <a:off x="4201256" y="1213779"/>
            <a:ext cx="638361" cy="3659236"/>
          </a:xfrm>
          <a:prstGeom prst="homePlate">
            <a:avLst/>
          </a:prstGeom>
          <a:solidFill>
            <a:srgbClr val="18447E">
              <a:alpha val="89000"/>
            </a:srgbClr>
          </a:solidFill>
          <a:ln w="25400" cap="flat" cmpd="sng" algn="ctr">
            <a:noFill/>
            <a:prstDash val="solid"/>
          </a:ln>
          <a:effectLst/>
        </p:spPr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kern="0" dirty="0">
                <a:solidFill>
                  <a:prstClr val="white"/>
                </a:solidFill>
                <a:latin typeface="Calibri"/>
                <a:ea typeface="ＭＳ Ｐゴシック" charset="0"/>
              </a:rPr>
              <a:t>APT</a:t>
            </a:r>
          </a:p>
        </p:txBody>
      </p:sp>
      <p:sp>
        <p:nvSpPr>
          <p:cNvPr id="56" name="Rectangle 55"/>
          <p:cNvSpPr/>
          <p:nvPr/>
        </p:nvSpPr>
        <p:spPr bwMode="auto">
          <a:xfrm rot="5400000">
            <a:off x="4271083" y="1815072"/>
            <a:ext cx="504015" cy="3653928"/>
          </a:xfrm>
          <a:prstGeom prst="rect">
            <a:avLst/>
          </a:prstGeom>
          <a:solidFill>
            <a:srgbClr val="0E87D3">
              <a:alpha val="62000"/>
            </a:srgbClr>
          </a:solidFill>
          <a:ln w="25400" cap="flat" cmpd="sng" algn="ctr">
            <a:noFill/>
            <a:prstDash val="solid"/>
          </a:ln>
          <a:effectLst/>
        </p:spPr>
        <p:txBody>
          <a:bodyPr vert="vert270"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kern="0" dirty="0">
                <a:solidFill>
                  <a:prstClr val="white"/>
                </a:solidFill>
                <a:latin typeface="Calibri"/>
                <a:ea typeface="ＭＳ Ｐゴシック" charset="0"/>
              </a:rPr>
              <a:t>HAVARO</a:t>
            </a:r>
          </a:p>
        </p:txBody>
      </p:sp>
      <p:sp>
        <p:nvSpPr>
          <p:cNvPr id="57" name="Pentagon 56"/>
          <p:cNvSpPr/>
          <p:nvPr/>
        </p:nvSpPr>
        <p:spPr bwMode="auto">
          <a:xfrm rot="5400000">
            <a:off x="4249268" y="2369370"/>
            <a:ext cx="526548" cy="3643447"/>
          </a:xfrm>
          <a:prstGeom prst="homePlate">
            <a:avLst/>
          </a:prstGeom>
          <a:solidFill>
            <a:srgbClr val="0E87D3">
              <a:alpha val="32000"/>
            </a:srgbClr>
          </a:solidFill>
          <a:ln w="25400" cap="flat" cmpd="sng" algn="ctr">
            <a:noFill/>
            <a:prstDash val="solid"/>
          </a:ln>
          <a:effectLst/>
        </p:spPr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kern="0" dirty="0">
                <a:solidFill>
                  <a:prstClr val="white"/>
                </a:solidFill>
                <a:latin typeface="Calibri"/>
                <a:ea typeface="ＭＳ Ｐゴシック" charset="0"/>
              </a:rPr>
              <a:t>Unknown </a:t>
            </a:r>
            <a:r>
              <a:rPr lang="fi-FI" kern="0" dirty="0" err="1">
                <a:solidFill>
                  <a:prstClr val="white"/>
                </a:solidFill>
                <a:latin typeface="Calibri"/>
                <a:ea typeface="ＭＳ Ｐゴシック" charset="0"/>
              </a:rPr>
              <a:t>threats</a:t>
            </a:r>
            <a:endParaRPr lang="fi-FI" kern="0" dirty="0">
              <a:solidFill>
                <a:prstClr val="white"/>
              </a:solidFill>
              <a:latin typeface="Calibri"/>
              <a:ea typeface="ＭＳ Ｐゴシック" charset="0"/>
            </a:endParaRPr>
          </a:p>
        </p:txBody>
      </p:sp>
      <p:sp>
        <p:nvSpPr>
          <p:cNvPr id="58" name="Pentagon 57"/>
          <p:cNvSpPr/>
          <p:nvPr/>
        </p:nvSpPr>
        <p:spPr bwMode="auto">
          <a:xfrm rot="5400000">
            <a:off x="1168985" y="2928555"/>
            <a:ext cx="1660830" cy="1252147"/>
          </a:xfrm>
          <a:prstGeom prst="homePlate">
            <a:avLst/>
          </a:prstGeom>
          <a:solidFill>
            <a:schemeClr val="accent5"/>
          </a:solidFill>
          <a:ln w="25400" cap="flat" cmpd="sng" algn="ctr">
            <a:noFill/>
            <a:prstDash val="solid"/>
          </a:ln>
          <a:effectLst/>
        </p:spPr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kern="0" dirty="0">
                <a:solidFill>
                  <a:prstClr val="white"/>
                </a:solidFill>
                <a:latin typeface="Calibri"/>
                <a:ea typeface="ＭＳ Ｐゴシック" charset="0"/>
              </a:rPr>
              <a:t>General </a:t>
            </a:r>
            <a:r>
              <a:rPr lang="fi-FI" kern="0" dirty="0" err="1">
                <a:solidFill>
                  <a:prstClr val="white"/>
                </a:solidFill>
                <a:latin typeface="Calibri"/>
                <a:ea typeface="ＭＳ Ｐゴシック" charset="0"/>
              </a:rPr>
              <a:t>threats</a:t>
            </a:r>
            <a:endParaRPr lang="fi-FI" kern="0" dirty="0">
              <a:solidFill>
                <a:prstClr val="white"/>
              </a:solidFill>
              <a:latin typeface="Calibri"/>
              <a:ea typeface="ＭＳ Ｐゴシック" charset="0"/>
            </a:endParaRPr>
          </a:p>
        </p:txBody>
      </p:sp>
      <p:sp>
        <p:nvSpPr>
          <p:cNvPr id="59" name="Pentagon 58"/>
          <p:cNvSpPr/>
          <p:nvPr/>
        </p:nvSpPr>
        <p:spPr>
          <a:xfrm rot="5400000">
            <a:off x="-1762101" y="3319383"/>
            <a:ext cx="5008722" cy="576263"/>
          </a:xfrm>
          <a:prstGeom prst="homePlate">
            <a:avLst/>
          </a:prstGeom>
          <a:solidFill>
            <a:srgbClr val="0054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i-FI" dirty="0" err="1" smtClean="0"/>
              <a:t>Non-technical</a:t>
            </a:r>
            <a:r>
              <a:rPr lang="fi-FI" dirty="0" smtClean="0"/>
              <a:t> </a:t>
            </a:r>
            <a:r>
              <a:rPr lang="fi-FI" dirty="0" err="1"/>
              <a:t>threats</a:t>
            </a:r>
            <a:r>
              <a:rPr lang="fi-FI" dirty="0"/>
              <a:t>: </a:t>
            </a:r>
            <a:r>
              <a:rPr lang="fi-FI" dirty="0" err="1"/>
              <a:t>Scams</a:t>
            </a:r>
            <a:r>
              <a:rPr lang="fi-FI" dirty="0"/>
              <a:t>, </a:t>
            </a:r>
            <a:r>
              <a:rPr lang="fi-FI" dirty="0" err="1"/>
              <a:t>frauds</a:t>
            </a:r>
            <a:r>
              <a:rPr lang="fi-FI" dirty="0"/>
              <a:t> etc. </a:t>
            </a:r>
            <a:endParaRPr lang="en-US" dirty="0"/>
          </a:p>
        </p:txBody>
      </p:sp>
      <p:pic>
        <p:nvPicPr>
          <p:cNvPr id="60" name="Picture 59" descr="shutterstock_165532142.eps"/>
          <p:cNvPicPr>
            <a:picLocks noChangeAspect="1"/>
          </p:cNvPicPr>
          <p:nvPr/>
        </p:nvPicPr>
        <p:blipFill rotWithShape="1"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06" t="24779" r="21850" b="25129"/>
          <a:stretch/>
        </p:blipFill>
        <p:spPr>
          <a:xfrm>
            <a:off x="3419802" y="5094231"/>
            <a:ext cx="529455" cy="465738"/>
          </a:xfrm>
          <a:prstGeom prst="rect">
            <a:avLst/>
          </a:prstGeom>
        </p:spPr>
      </p:pic>
      <p:pic>
        <p:nvPicPr>
          <p:cNvPr id="61" name="Picture 60" descr="shutterstock_119904727.eps"/>
          <p:cNvPicPr>
            <a:picLocks noChangeAspect="1"/>
          </p:cNvPicPr>
          <p:nvPr/>
        </p:nvPicPr>
        <p:blipFill rotWithShape="1"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60" t="5196" r="35527" b="69759"/>
          <a:stretch/>
        </p:blipFill>
        <p:spPr>
          <a:xfrm>
            <a:off x="5243755" y="5071593"/>
            <a:ext cx="573580" cy="511015"/>
          </a:xfrm>
          <a:prstGeom prst="rect">
            <a:avLst/>
          </a:prstGeom>
        </p:spPr>
      </p:pic>
      <p:pic>
        <p:nvPicPr>
          <p:cNvPr id="62" name="Picture 61" descr="shutterstock_128659241.eps"/>
          <p:cNvPicPr>
            <a:picLocks noChangeAspect="1"/>
          </p:cNvPicPr>
          <p:nvPr/>
        </p:nvPicPr>
        <p:blipFill rotWithShape="1"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045" r="76250"/>
          <a:stretch/>
        </p:blipFill>
        <p:spPr>
          <a:xfrm>
            <a:off x="1710114" y="5064373"/>
            <a:ext cx="511415" cy="525455"/>
          </a:xfrm>
          <a:prstGeom prst="rect">
            <a:avLst/>
          </a:prstGeom>
        </p:spPr>
      </p:pic>
      <p:sp>
        <p:nvSpPr>
          <p:cNvPr id="22" name="Rectangular Callout 21"/>
          <p:cNvSpPr/>
          <p:nvPr/>
        </p:nvSpPr>
        <p:spPr>
          <a:xfrm>
            <a:off x="6595426" y="2113808"/>
            <a:ext cx="2127250" cy="826496"/>
          </a:xfrm>
          <a:prstGeom prst="wedgeRectCallout">
            <a:avLst>
              <a:gd name="adj1" fmla="val -72335"/>
              <a:gd name="adj2" fmla="val -7005"/>
            </a:avLst>
          </a:prstGeom>
          <a:solidFill>
            <a:schemeClr val="bg1">
              <a:lumMod val="95000"/>
            </a:schemeClr>
          </a:solidFill>
          <a:ln w="1270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i-FI" sz="1600" b="1" dirty="0" err="1">
                <a:solidFill>
                  <a:schemeClr val="tx1"/>
                </a:solidFill>
              </a:rPr>
              <a:t>Based</a:t>
            </a:r>
            <a:r>
              <a:rPr lang="fi-FI" sz="1600" b="1" dirty="0">
                <a:solidFill>
                  <a:schemeClr val="tx1"/>
                </a:solidFill>
              </a:rPr>
              <a:t> on Microsoft Security </a:t>
            </a:r>
            <a:r>
              <a:rPr lang="fi-FI" sz="1600" b="1" dirty="0" err="1">
                <a:solidFill>
                  <a:schemeClr val="tx1"/>
                </a:solidFill>
              </a:rPr>
              <a:t>Intelligence</a:t>
            </a:r>
            <a:r>
              <a:rPr lang="fi-FI" sz="1600" b="1" dirty="0">
                <a:solidFill>
                  <a:schemeClr val="tx1"/>
                </a:solidFill>
              </a:rPr>
              <a:t> Report 16</a:t>
            </a:r>
            <a:endParaRPr lang="en-US" sz="1600" b="1" dirty="0">
              <a:solidFill>
                <a:schemeClr val="tx1"/>
              </a:solidFill>
            </a:endParaRPr>
          </a:p>
        </p:txBody>
      </p:sp>
      <p:pic>
        <p:nvPicPr>
          <p:cNvPr id="21" name="Kuva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7987" y="5589828"/>
            <a:ext cx="1928813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44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lide_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0262" y="666750"/>
            <a:ext cx="5923476" cy="619125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457D5-80AF-7143-9C76-7BD0543332E9}" type="datetime1">
              <a:rPr lang="fi-FI" smtClean="0"/>
              <a:t>21.8.2015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849903E-039B-6747-809A-B6BB401784C0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91322"/>
            <a:ext cx="7190592" cy="709715"/>
          </a:xfrm>
        </p:spPr>
        <p:txBody>
          <a:bodyPr/>
          <a:lstStyle/>
          <a:p>
            <a:r>
              <a:rPr lang="fi-FI" dirty="0" err="1"/>
              <a:t>Changing</a:t>
            </a:r>
            <a:r>
              <a:rPr lang="fi-FI" dirty="0"/>
              <a:t> </a:t>
            </a:r>
            <a:r>
              <a:rPr lang="fi-FI" dirty="0" err="1"/>
              <a:t>threat</a:t>
            </a:r>
            <a:r>
              <a:rPr lang="fi-FI" dirty="0"/>
              <a:t> </a:t>
            </a:r>
            <a:r>
              <a:rPr lang="fi-FI" dirty="0" err="1"/>
              <a:t>landscape</a:t>
            </a:r>
            <a:r>
              <a:rPr lang="fi-FI" b="1" dirty="0">
                <a:solidFill>
                  <a:schemeClr val="tx2">
                    <a:lumMod val="75000"/>
                  </a:schemeClr>
                </a:solidFill>
                <a:ea typeface="Verdana" pitchFamily="34" charset="0"/>
                <a:cs typeface="Verdana" pitchFamily="34" charset="0"/>
              </a:rPr>
              <a:t>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775259" y="1309463"/>
            <a:ext cx="3022262" cy="492443"/>
          </a:xfrm>
          <a:prstGeom prst="rect">
            <a:avLst/>
          </a:prstGeom>
          <a:noFill/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none" lIns="0" tIns="0" rIns="0" bIns="0" rtlCol="0">
            <a:spAutoFit/>
          </a:bodyPr>
          <a:lstStyle/>
          <a:p>
            <a:r>
              <a:rPr lang="fi-FI" sz="3200" b="1" dirty="0">
                <a:ln>
                  <a:solidFill>
                    <a:schemeClr val="bg1"/>
                  </a:solidFill>
                </a:ln>
                <a:solidFill>
                  <a:schemeClr val="tx2"/>
                </a:solidFill>
                <a:latin typeface="+mj-lt"/>
                <a:ea typeface="Verdana" pitchFamily="34" charset="0"/>
                <a:cs typeface="Verdana" pitchFamily="34" charset="0"/>
              </a:rPr>
              <a:t>Natural </a:t>
            </a:r>
            <a:r>
              <a:rPr lang="fi-FI" sz="3200" b="1" dirty="0" err="1">
                <a:ln>
                  <a:solidFill>
                    <a:schemeClr val="bg1"/>
                  </a:solidFill>
                </a:ln>
                <a:solidFill>
                  <a:schemeClr val="tx2"/>
                </a:solidFill>
                <a:latin typeface="+mj-lt"/>
                <a:ea typeface="Verdana" pitchFamily="34" charset="0"/>
                <a:cs typeface="Verdana" pitchFamily="34" charset="0"/>
              </a:rPr>
              <a:t>resources</a:t>
            </a:r>
            <a:r>
              <a:rPr lang="fi-FI" sz="3200" b="1" dirty="0">
                <a:ln>
                  <a:solidFill>
                    <a:schemeClr val="bg1"/>
                  </a:solidFill>
                </a:ln>
                <a:solidFill>
                  <a:schemeClr val="tx2"/>
                </a:solidFill>
                <a:latin typeface="+mj-lt"/>
                <a:ea typeface="Verdana" pitchFamily="34" charset="0"/>
                <a:cs typeface="Verdana" pitchFamily="34" charset="0"/>
              </a:rPr>
              <a:t>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5043" y="2040789"/>
            <a:ext cx="3919042" cy="738664"/>
          </a:xfrm>
          <a:prstGeom prst="rect">
            <a:avLst/>
          </a:prstGeom>
          <a:noFill/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none" lIns="0" tIns="0" rIns="0" bIns="0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i-FI" sz="4800" b="1" dirty="0" err="1">
                <a:ln>
                  <a:solidFill>
                    <a:schemeClr val="bg1"/>
                  </a:solidFill>
                </a:ln>
                <a:solidFill>
                  <a:schemeClr val="tx2"/>
                </a:solidFill>
                <a:latin typeface="+mj-lt"/>
                <a:ea typeface="Verdana" pitchFamily="34" charset="0"/>
                <a:cs typeface="Verdana" pitchFamily="34" charset="0"/>
              </a:rPr>
              <a:t>Climate</a:t>
            </a:r>
            <a:r>
              <a:rPr lang="fi-FI" sz="4800" b="1" dirty="0">
                <a:ln>
                  <a:solidFill>
                    <a:schemeClr val="bg1"/>
                  </a:solidFill>
                </a:ln>
                <a:solidFill>
                  <a:schemeClr val="tx2"/>
                </a:solidFill>
                <a:latin typeface="+mj-lt"/>
                <a:ea typeface="Verdana" pitchFamily="34" charset="0"/>
                <a:cs typeface="Verdana" pitchFamily="34" charset="0"/>
              </a:rPr>
              <a:t> </a:t>
            </a:r>
            <a:r>
              <a:rPr lang="fi-FI" sz="4800" b="1" dirty="0" err="1">
                <a:ln>
                  <a:solidFill>
                    <a:schemeClr val="bg1"/>
                  </a:solidFill>
                </a:ln>
                <a:solidFill>
                  <a:schemeClr val="tx2"/>
                </a:solidFill>
                <a:latin typeface="+mj-lt"/>
                <a:ea typeface="Verdana" pitchFamily="34" charset="0"/>
                <a:cs typeface="Verdana" pitchFamily="34" charset="0"/>
              </a:rPr>
              <a:t>change</a:t>
            </a:r>
            <a:r>
              <a:rPr lang="fi-FI" sz="4800" b="1" dirty="0">
                <a:ln>
                  <a:solidFill>
                    <a:schemeClr val="bg1"/>
                  </a:solidFill>
                </a:ln>
                <a:solidFill>
                  <a:schemeClr val="tx2"/>
                </a:solidFill>
                <a:latin typeface="+mj-lt"/>
                <a:ea typeface="Verdana" pitchFamily="34" charset="0"/>
                <a:cs typeface="Verdana" pitchFamily="34" charset="0"/>
              </a:rPr>
              <a:t>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872464" y="1914226"/>
            <a:ext cx="2923476" cy="492443"/>
          </a:xfrm>
          <a:prstGeom prst="rect">
            <a:avLst/>
          </a:prstGeom>
          <a:noFill/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none" lIns="0" tIns="0" rIns="0" bIns="0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i-FI" sz="3200" b="1" dirty="0" err="1">
                <a:ln>
                  <a:solidFill>
                    <a:schemeClr val="bg1"/>
                  </a:solidFill>
                </a:ln>
                <a:solidFill>
                  <a:schemeClr val="tx2"/>
                </a:solidFill>
                <a:latin typeface="+mj-lt"/>
                <a:ea typeface="Verdana" pitchFamily="34" charset="0"/>
                <a:cs typeface="Verdana" pitchFamily="34" charset="0"/>
              </a:rPr>
              <a:t>Interdependence</a:t>
            </a:r>
            <a:endParaRPr lang="fi-FI" sz="3200" b="1" dirty="0">
              <a:ln>
                <a:solidFill>
                  <a:schemeClr val="bg1"/>
                </a:solidFill>
              </a:ln>
              <a:solidFill>
                <a:schemeClr val="tx2"/>
              </a:solidFill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51847" y="3276132"/>
            <a:ext cx="3185968" cy="492443"/>
          </a:xfrm>
          <a:prstGeom prst="rect">
            <a:avLst/>
          </a:prstGeom>
          <a:noFill/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none" lIns="0" tIns="0" rIns="0" bIns="0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i-FI" sz="3200" b="1" dirty="0" err="1">
                <a:ln>
                  <a:solidFill>
                    <a:schemeClr val="bg1"/>
                  </a:solidFill>
                </a:ln>
                <a:solidFill>
                  <a:schemeClr val="tx2"/>
                </a:solidFill>
                <a:latin typeface="+mj-lt"/>
                <a:ea typeface="Verdana" pitchFamily="34" charset="0"/>
                <a:cs typeface="Verdana" pitchFamily="34" charset="0"/>
              </a:rPr>
              <a:t>Population</a:t>
            </a:r>
            <a:r>
              <a:rPr lang="fi-FI" sz="3200" b="1" dirty="0">
                <a:ln>
                  <a:solidFill>
                    <a:schemeClr val="bg1"/>
                  </a:solidFill>
                </a:ln>
                <a:solidFill>
                  <a:schemeClr val="tx2"/>
                </a:solidFill>
                <a:latin typeface="+mj-lt"/>
                <a:ea typeface="Verdana" pitchFamily="34" charset="0"/>
                <a:cs typeface="Verdana" pitchFamily="34" charset="0"/>
              </a:rPr>
              <a:t> </a:t>
            </a:r>
            <a:r>
              <a:rPr lang="fi-FI" sz="3200" b="1" dirty="0" err="1">
                <a:ln>
                  <a:solidFill>
                    <a:schemeClr val="bg1"/>
                  </a:solidFill>
                </a:ln>
                <a:solidFill>
                  <a:schemeClr val="tx2"/>
                </a:solidFill>
                <a:latin typeface="+mj-lt"/>
                <a:ea typeface="Verdana" pitchFamily="34" charset="0"/>
                <a:cs typeface="Verdana" pitchFamily="34" charset="0"/>
              </a:rPr>
              <a:t>growth</a:t>
            </a:r>
            <a:r>
              <a:rPr lang="fi-FI" sz="3200" b="1" dirty="0">
                <a:ln>
                  <a:solidFill>
                    <a:schemeClr val="bg1"/>
                  </a:solidFill>
                </a:ln>
                <a:solidFill>
                  <a:schemeClr val="tx2"/>
                </a:solidFill>
                <a:latin typeface="+mj-lt"/>
                <a:ea typeface="Verdana" pitchFamily="34" charset="0"/>
                <a:cs typeface="Verdana" pitchFamily="34" charset="0"/>
              </a:rPr>
              <a:t>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538708" y="5285956"/>
            <a:ext cx="6001292" cy="677108"/>
          </a:xfrm>
          <a:prstGeom prst="rect">
            <a:avLst/>
          </a:prstGeom>
          <a:noFill/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none" lIns="0" tIns="0" rIns="0" bIns="0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i-FI" sz="4400" b="1" dirty="0" err="1">
                <a:ln>
                  <a:solidFill>
                    <a:schemeClr val="bg1"/>
                  </a:solidFill>
                </a:ln>
                <a:solidFill>
                  <a:schemeClr val="tx2"/>
                </a:solidFill>
                <a:latin typeface="+mj-lt"/>
                <a:ea typeface="Verdana" pitchFamily="34" charset="0"/>
                <a:cs typeface="Verdana" pitchFamily="34" charset="0"/>
              </a:rPr>
              <a:t>Non-governmental</a:t>
            </a:r>
            <a:r>
              <a:rPr lang="fi-FI" sz="4400" b="1" dirty="0">
                <a:ln>
                  <a:solidFill>
                    <a:schemeClr val="bg1"/>
                  </a:solidFill>
                </a:ln>
                <a:solidFill>
                  <a:schemeClr val="tx2"/>
                </a:solidFill>
                <a:latin typeface="+mj-lt"/>
                <a:ea typeface="Verdana" pitchFamily="34" charset="0"/>
                <a:cs typeface="Verdana" pitchFamily="34" charset="0"/>
              </a:rPr>
              <a:t> </a:t>
            </a:r>
            <a:r>
              <a:rPr lang="fi-FI" sz="4400" b="1" dirty="0" err="1">
                <a:ln>
                  <a:solidFill>
                    <a:schemeClr val="bg1"/>
                  </a:solidFill>
                </a:ln>
                <a:solidFill>
                  <a:schemeClr val="tx2"/>
                </a:solidFill>
                <a:latin typeface="+mj-lt"/>
                <a:ea typeface="Verdana" pitchFamily="34" charset="0"/>
                <a:cs typeface="Verdana" pitchFamily="34" charset="0"/>
              </a:rPr>
              <a:t>actors</a:t>
            </a:r>
            <a:r>
              <a:rPr lang="fi-FI" sz="4400" b="1" dirty="0">
                <a:ln>
                  <a:solidFill>
                    <a:schemeClr val="bg1"/>
                  </a:solidFill>
                </a:ln>
                <a:solidFill>
                  <a:schemeClr val="tx2"/>
                </a:solidFill>
                <a:latin typeface="+mj-lt"/>
                <a:ea typeface="Verdana" pitchFamily="34" charset="0"/>
                <a:cs typeface="Verdana" pitchFamily="34" charset="0"/>
              </a:rPr>
              <a:t>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78509" y="4316200"/>
            <a:ext cx="2929287" cy="738664"/>
          </a:xfrm>
          <a:prstGeom prst="rect">
            <a:avLst/>
          </a:prstGeom>
          <a:noFill/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none" lIns="0" tIns="0" rIns="0" bIns="0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i-FI" sz="4800" b="1" dirty="0">
                <a:ln>
                  <a:solidFill>
                    <a:schemeClr val="bg1"/>
                  </a:solidFill>
                </a:ln>
                <a:solidFill>
                  <a:schemeClr val="tx2"/>
                </a:solidFill>
                <a:latin typeface="+mj-lt"/>
                <a:ea typeface="Verdana" pitchFamily="34" charset="0"/>
                <a:cs typeface="Verdana" pitchFamily="34" charset="0"/>
              </a:rPr>
              <a:t>Technology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44823" y="3129252"/>
            <a:ext cx="2499482" cy="738664"/>
          </a:xfrm>
          <a:prstGeom prst="rect">
            <a:avLst/>
          </a:prstGeom>
          <a:noFill/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none" lIns="0" tIns="0" rIns="0" bIns="0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i-FI" sz="4800" b="1" dirty="0" err="1">
                <a:ln>
                  <a:solidFill>
                    <a:schemeClr val="bg1"/>
                  </a:solidFill>
                </a:ln>
                <a:solidFill>
                  <a:schemeClr val="tx2"/>
                </a:solidFill>
                <a:latin typeface="+mj-lt"/>
                <a:ea typeface="Verdana" pitchFamily="34" charset="0"/>
                <a:cs typeface="Verdana" pitchFamily="34" charset="0"/>
              </a:rPr>
              <a:t>Terrorism</a:t>
            </a:r>
            <a:endParaRPr lang="fi-FI" sz="4800" b="1" dirty="0">
              <a:ln>
                <a:solidFill>
                  <a:schemeClr val="bg1"/>
                </a:solidFill>
              </a:ln>
              <a:solidFill>
                <a:schemeClr val="tx2"/>
              </a:solidFill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691033" y="4500866"/>
            <a:ext cx="3116238" cy="553998"/>
          </a:xfrm>
          <a:prstGeom prst="rect">
            <a:avLst/>
          </a:prstGeom>
          <a:noFill/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none" lIns="0" tIns="0" rIns="0" bIns="0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i-FI" sz="3600" b="1" dirty="0" err="1">
                <a:ln>
                  <a:solidFill>
                    <a:schemeClr val="bg1"/>
                  </a:solidFill>
                </a:ln>
                <a:solidFill>
                  <a:schemeClr val="tx2"/>
                </a:solidFill>
                <a:latin typeface="+mj-lt"/>
                <a:ea typeface="Verdana" pitchFamily="34" charset="0"/>
                <a:cs typeface="Verdana" pitchFamily="34" charset="0"/>
              </a:rPr>
              <a:t>Global</a:t>
            </a:r>
            <a:r>
              <a:rPr lang="fi-FI" sz="3600" b="1" dirty="0">
                <a:ln>
                  <a:solidFill>
                    <a:schemeClr val="bg1"/>
                  </a:solidFill>
                </a:ln>
                <a:solidFill>
                  <a:schemeClr val="tx2"/>
                </a:solidFill>
                <a:latin typeface="+mj-lt"/>
                <a:ea typeface="Verdana" pitchFamily="34" charset="0"/>
                <a:cs typeface="Verdana" pitchFamily="34" charset="0"/>
              </a:rPr>
              <a:t> </a:t>
            </a:r>
            <a:r>
              <a:rPr lang="fi-FI" sz="3600" b="1" dirty="0" err="1" smtClean="0">
                <a:ln>
                  <a:solidFill>
                    <a:schemeClr val="bg1"/>
                  </a:solidFill>
                </a:ln>
                <a:solidFill>
                  <a:schemeClr val="tx2"/>
                </a:solidFill>
                <a:latin typeface="+mj-lt"/>
                <a:ea typeface="Verdana" pitchFamily="34" charset="0"/>
                <a:cs typeface="Verdana" pitchFamily="34" charset="0"/>
              </a:rPr>
              <a:t>economy</a:t>
            </a:r>
            <a:endParaRPr lang="fi-FI" sz="3600" b="1" dirty="0">
              <a:ln>
                <a:solidFill>
                  <a:schemeClr val="bg1"/>
                </a:solidFill>
              </a:ln>
              <a:solidFill>
                <a:schemeClr val="tx2"/>
              </a:solidFill>
              <a:latin typeface="+mj-lt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0844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763" y="357129"/>
            <a:ext cx="7190592" cy="598487"/>
          </a:xfrm>
        </p:spPr>
        <p:txBody>
          <a:bodyPr/>
          <a:lstStyle/>
          <a:p>
            <a:r>
              <a:rPr lang="en-US" altLang="fi-FI" dirty="0">
                <a:solidFill>
                  <a:srgbClr val="054884"/>
                </a:solidFill>
              </a:rPr>
              <a:t>Second line – HAVARO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457D5-80AF-7143-9C76-7BD0543332E9}" type="datetime1">
              <a:rPr lang="fi-FI" smtClean="0"/>
              <a:t>21.8.2015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849903E-039B-6747-809A-B6BB401784C0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282840" y="2662077"/>
            <a:ext cx="7497762" cy="1792293"/>
          </a:xfrm>
          <a:prstGeom prst="rect">
            <a:avLst/>
          </a:prstGeom>
          <a:solidFill>
            <a:srgbClr val="FFFF00"/>
          </a:solidFill>
          <a:ln w="1270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2" name="TextBox 61"/>
          <p:cNvSpPr txBox="1"/>
          <p:nvPr/>
        </p:nvSpPr>
        <p:spPr bwMode="auto">
          <a:xfrm>
            <a:off x="1384421" y="5664200"/>
            <a:ext cx="1249381" cy="368300"/>
          </a:xfrm>
          <a:prstGeom prst="rect">
            <a:avLst/>
          </a:prstGeom>
          <a:solidFill>
            <a:sysClr val="window" lastClr="FFFFFF">
              <a:lumMod val="95000"/>
              <a:alpha val="90000"/>
            </a:sysClr>
          </a:solidFill>
          <a:ln w="12700" cmpd="sng">
            <a:solidFill>
              <a:schemeClr val="tx2"/>
            </a:solidFill>
            <a:prstDash val="sysDot"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b="1" kern="0" dirty="0" err="1">
                <a:solidFill>
                  <a:prstClr val="black"/>
                </a:solidFill>
                <a:latin typeface="Calibri"/>
                <a:ea typeface="ＭＳ Ｐゴシック" charset="0"/>
              </a:rPr>
              <a:t>Citizens</a:t>
            </a:r>
            <a:endParaRPr lang="fi-FI" b="1" kern="0" dirty="0">
              <a:solidFill>
                <a:prstClr val="black"/>
              </a:solidFill>
              <a:latin typeface="Calibri"/>
              <a:ea typeface="ＭＳ Ｐゴシック" charset="0"/>
            </a:endParaRPr>
          </a:p>
        </p:txBody>
      </p:sp>
      <p:sp>
        <p:nvSpPr>
          <p:cNvPr id="63" name="TextBox 62"/>
          <p:cNvSpPr txBox="1"/>
          <p:nvPr/>
        </p:nvSpPr>
        <p:spPr bwMode="auto">
          <a:xfrm>
            <a:off x="2987815" y="5664200"/>
            <a:ext cx="1503362" cy="369888"/>
          </a:xfrm>
          <a:prstGeom prst="rect">
            <a:avLst/>
          </a:prstGeom>
          <a:solidFill>
            <a:sysClr val="window" lastClr="FFFFFF">
              <a:lumMod val="95000"/>
              <a:alpha val="90000"/>
            </a:sysClr>
          </a:solidFill>
          <a:ln w="12700" cmpd="sng">
            <a:solidFill>
              <a:schemeClr val="tx2"/>
            </a:solidFill>
            <a:prstDash val="sysDot"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b="1" kern="0" dirty="0" err="1">
                <a:solidFill>
                  <a:prstClr val="black"/>
                </a:solidFill>
                <a:latin typeface="Calibri"/>
                <a:ea typeface="ＭＳ Ｐゴシック" charset="0"/>
              </a:rPr>
              <a:t>Government</a:t>
            </a:r>
            <a:endParaRPr lang="fi-FI" b="1" kern="0" dirty="0">
              <a:solidFill>
                <a:prstClr val="black"/>
              </a:solidFill>
              <a:latin typeface="Calibri"/>
              <a:ea typeface="ＭＳ Ｐゴシック" charset="0"/>
            </a:endParaRPr>
          </a:p>
        </p:txBody>
      </p:sp>
      <p:sp>
        <p:nvSpPr>
          <p:cNvPr id="64" name="TextBox 21"/>
          <p:cNvSpPr txBox="1">
            <a:spLocks noChangeArrowheads="1"/>
          </p:cNvSpPr>
          <p:nvPr/>
        </p:nvSpPr>
        <p:spPr bwMode="auto">
          <a:xfrm>
            <a:off x="4734064" y="5664200"/>
            <a:ext cx="1600203" cy="368300"/>
          </a:xfrm>
          <a:prstGeom prst="rect">
            <a:avLst/>
          </a:prstGeom>
          <a:solidFill>
            <a:srgbClr val="F2F2F2">
              <a:alpha val="90195"/>
            </a:srgbClr>
          </a:solidFill>
          <a:ln w="12700" cmpd="sng">
            <a:solidFill>
              <a:schemeClr val="tx2"/>
            </a:solidFill>
            <a:prstDash val="sysDot"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spcBef>
                <a:spcPts val="1000"/>
              </a:spcBef>
              <a:buBlip>
                <a:blip r:embed="rId3"/>
              </a:buBlip>
              <a:defRPr sz="2400">
                <a:solidFill>
                  <a:schemeClr val="tx2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ts val="600"/>
              </a:spcBef>
              <a:buClr>
                <a:srgbClr val="009CDD"/>
              </a:buClr>
              <a:buFont typeface="Verdana" pitchFamily="34" charset="0"/>
              <a:buChar char="»"/>
              <a:defRPr sz="2000">
                <a:solidFill>
                  <a:schemeClr val="tx2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ts val="600"/>
              </a:spcBef>
              <a:spcAft>
                <a:spcPts val="600"/>
              </a:spcAft>
              <a:buClr>
                <a:srgbClr val="009CDD"/>
              </a:buClr>
              <a:buBlip>
                <a:blip r:embed="rId3"/>
              </a:buBlip>
              <a:defRPr sz="1700">
                <a:solidFill>
                  <a:schemeClr val="tx2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ts val="600"/>
              </a:spcBef>
              <a:spcAft>
                <a:spcPts val="600"/>
              </a:spcAft>
              <a:buClr>
                <a:srgbClr val="009CDD"/>
              </a:buClr>
              <a:buFont typeface="Verdana" pitchFamily="34" charset="0"/>
              <a:buChar char="»"/>
              <a:defRPr sz="1700">
                <a:solidFill>
                  <a:schemeClr val="tx2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ts val="600"/>
              </a:spcBef>
              <a:spcAft>
                <a:spcPts val="600"/>
              </a:spcAft>
              <a:buClr>
                <a:srgbClr val="009CDD"/>
              </a:buClr>
              <a:buBlip>
                <a:blip r:embed="rId3"/>
              </a:buBlip>
              <a:defRPr sz="1700">
                <a:solidFill>
                  <a:schemeClr val="tx2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ts val="600"/>
              </a:spcAft>
              <a:buClr>
                <a:srgbClr val="009CDD"/>
              </a:buClr>
              <a:buBlip>
                <a:blip r:embed="rId3"/>
              </a:buBlip>
              <a:defRPr sz="1700">
                <a:solidFill>
                  <a:schemeClr val="tx2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ts val="600"/>
              </a:spcAft>
              <a:buClr>
                <a:srgbClr val="009CDD"/>
              </a:buClr>
              <a:buBlip>
                <a:blip r:embed="rId3"/>
              </a:buBlip>
              <a:defRPr sz="1700">
                <a:solidFill>
                  <a:schemeClr val="tx2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ts val="600"/>
              </a:spcAft>
              <a:buClr>
                <a:srgbClr val="009CDD"/>
              </a:buClr>
              <a:buBlip>
                <a:blip r:embed="rId3"/>
              </a:buBlip>
              <a:defRPr sz="1700">
                <a:solidFill>
                  <a:schemeClr val="tx2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ts val="600"/>
              </a:spcAft>
              <a:buClr>
                <a:srgbClr val="009CDD"/>
              </a:buClr>
              <a:buBlip>
                <a:blip r:embed="rId3"/>
              </a:buBlip>
              <a:defRPr sz="1700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fi-FI" sz="1800" b="1" dirty="0">
                <a:solidFill>
                  <a:srgbClr val="000000"/>
                </a:solidFill>
                <a:latin typeface="Calibri" pitchFamily="34" charset="0"/>
                <a:ea typeface="MS PGothic" pitchFamily="34" charset="-128"/>
              </a:rPr>
              <a:t>CIP</a:t>
            </a:r>
          </a:p>
        </p:txBody>
      </p:sp>
      <p:sp>
        <p:nvSpPr>
          <p:cNvPr id="65" name="TextBox 15"/>
          <p:cNvSpPr txBox="1">
            <a:spLocks noChangeArrowheads="1"/>
          </p:cNvSpPr>
          <p:nvPr/>
        </p:nvSpPr>
        <p:spPr bwMode="auto">
          <a:xfrm>
            <a:off x="1384421" y="4581525"/>
            <a:ext cx="4949843" cy="369888"/>
          </a:xfrm>
          <a:prstGeom prst="rect">
            <a:avLst/>
          </a:prstGeom>
          <a:solidFill>
            <a:srgbClr val="F2F2F2">
              <a:alpha val="90195"/>
            </a:srgbClr>
          </a:solidFill>
          <a:ln w="12700" cmpd="sng">
            <a:solidFill>
              <a:schemeClr val="tx2"/>
            </a:solidFill>
            <a:prstDash val="sysDot"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spcBef>
                <a:spcPts val="1000"/>
              </a:spcBef>
              <a:buBlip>
                <a:blip r:embed="rId3"/>
              </a:buBlip>
              <a:defRPr sz="2400">
                <a:solidFill>
                  <a:schemeClr val="tx2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ts val="600"/>
              </a:spcBef>
              <a:buClr>
                <a:srgbClr val="009CDD"/>
              </a:buClr>
              <a:buFont typeface="Verdana" pitchFamily="34" charset="0"/>
              <a:buChar char="»"/>
              <a:defRPr sz="2000">
                <a:solidFill>
                  <a:schemeClr val="tx2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ts val="600"/>
              </a:spcBef>
              <a:spcAft>
                <a:spcPts val="600"/>
              </a:spcAft>
              <a:buClr>
                <a:srgbClr val="009CDD"/>
              </a:buClr>
              <a:buBlip>
                <a:blip r:embed="rId3"/>
              </a:buBlip>
              <a:defRPr sz="1700">
                <a:solidFill>
                  <a:schemeClr val="tx2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ts val="600"/>
              </a:spcBef>
              <a:spcAft>
                <a:spcPts val="600"/>
              </a:spcAft>
              <a:buClr>
                <a:srgbClr val="009CDD"/>
              </a:buClr>
              <a:buFont typeface="Verdana" pitchFamily="34" charset="0"/>
              <a:buChar char="»"/>
              <a:defRPr sz="1700">
                <a:solidFill>
                  <a:schemeClr val="tx2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ts val="600"/>
              </a:spcBef>
              <a:spcAft>
                <a:spcPts val="600"/>
              </a:spcAft>
              <a:buClr>
                <a:srgbClr val="009CDD"/>
              </a:buClr>
              <a:buBlip>
                <a:blip r:embed="rId3"/>
              </a:buBlip>
              <a:defRPr sz="1700">
                <a:solidFill>
                  <a:schemeClr val="tx2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ts val="600"/>
              </a:spcAft>
              <a:buClr>
                <a:srgbClr val="009CDD"/>
              </a:buClr>
              <a:buBlip>
                <a:blip r:embed="rId3"/>
              </a:buBlip>
              <a:defRPr sz="1700">
                <a:solidFill>
                  <a:schemeClr val="tx2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ts val="600"/>
              </a:spcAft>
              <a:buClr>
                <a:srgbClr val="009CDD"/>
              </a:buClr>
              <a:buBlip>
                <a:blip r:embed="rId3"/>
              </a:buBlip>
              <a:defRPr sz="1700">
                <a:solidFill>
                  <a:schemeClr val="tx2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ts val="600"/>
              </a:spcAft>
              <a:buClr>
                <a:srgbClr val="009CDD"/>
              </a:buClr>
              <a:buBlip>
                <a:blip r:embed="rId3"/>
              </a:buBlip>
              <a:defRPr sz="1700">
                <a:solidFill>
                  <a:schemeClr val="tx2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ts val="600"/>
              </a:spcAft>
              <a:buClr>
                <a:srgbClr val="009CDD"/>
              </a:buClr>
              <a:buBlip>
                <a:blip r:embed="rId3"/>
              </a:buBlip>
              <a:defRPr sz="1700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fi-FI" sz="1800" b="1">
                <a:solidFill>
                  <a:srgbClr val="000000"/>
                </a:solidFill>
                <a:latin typeface="Calibri" pitchFamily="34" charset="0"/>
                <a:ea typeface="MS PGothic" pitchFamily="34" charset="-128"/>
              </a:rPr>
              <a:t>End user controls</a:t>
            </a:r>
          </a:p>
        </p:txBody>
      </p:sp>
      <p:sp>
        <p:nvSpPr>
          <p:cNvPr id="66" name="Rectangle 65"/>
          <p:cNvSpPr/>
          <p:nvPr/>
        </p:nvSpPr>
        <p:spPr bwMode="auto">
          <a:xfrm>
            <a:off x="1389043" y="2301714"/>
            <a:ext cx="4945223" cy="360363"/>
          </a:xfrm>
          <a:prstGeom prst="rect">
            <a:avLst/>
          </a:prstGeom>
          <a:noFill/>
          <a:ln w="12700" cap="flat" cmpd="sng" algn="ctr">
            <a:solidFill>
              <a:schemeClr val="tx2"/>
            </a:solidFill>
            <a:prstDash val="sysDash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kern="0" dirty="0">
                <a:solidFill>
                  <a:prstClr val="black"/>
                </a:solidFill>
                <a:latin typeface="Calibri"/>
                <a:ea typeface="ＭＳ Ｐゴシック" charset="0"/>
              </a:rPr>
              <a:t>”</a:t>
            </a:r>
            <a:r>
              <a:rPr lang="fi-FI" kern="0" dirty="0" err="1">
                <a:solidFill>
                  <a:prstClr val="black"/>
                </a:solidFill>
                <a:latin typeface="Calibri"/>
                <a:ea typeface="ＭＳ Ｐゴシック" charset="0"/>
              </a:rPr>
              <a:t>Cleanest</a:t>
            </a:r>
            <a:r>
              <a:rPr lang="fi-FI" kern="0" dirty="0">
                <a:solidFill>
                  <a:prstClr val="black"/>
                </a:solidFill>
                <a:latin typeface="Calibri"/>
                <a:ea typeface="ＭＳ Ｐゴシック" charset="0"/>
              </a:rPr>
              <a:t> </a:t>
            </a:r>
            <a:r>
              <a:rPr lang="fi-FI" kern="0" dirty="0" err="1">
                <a:solidFill>
                  <a:prstClr val="black"/>
                </a:solidFill>
                <a:latin typeface="Calibri"/>
                <a:ea typeface="ＭＳ Ｐゴシック" charset="0"/>
              </a:rPr>
              <a:t>networks</a:t>
            </a:r>
            <a:r>
              <a:rPr lang="fi-FI" kern="0" dirty="0">
                <a:solidFill>
                  <a:prstClr val="black"/>
                </a:solidFill>
                <a:latin typeface="Calibri"/>
                <a:ea typeface="ＭＳ Ｐゴシック" charset="0"/>
              </a:rPr>
              <a:t> in the </a:t>
            </a:r>
            <a:r>
              <a:rPr lang="fi-FI" kern="0" dirty="0" err="1">
                <a:solidFill>
                  <a:prstClr val="black"/>
                </a:solidFill>
                <a:latin typeface="Calibri"/>
                <a:ea typeface="ＭＳ Ｐゴシック" charset="0"/>
              </a:rPr>
              <a:t>world</a:t>
            </a:r>
            <a:r>
              <a:rPr lang="fi-FI" kern="0" dirty="0">
                <a:solidFill>
                  <a:prstClr val="black"/>
                </a:solidFill>
                <a:latin typeface="Calibri"/>
                <a:ea typeface="ＭＳ Ｐゴシック" charset="0"/>
              </a:rPr>
              <a:t>”</a:t>
            </a:r>
          </a:p>
        </p:txBody>
      </p:sp>
      <p:sp>
        <p:nvSpPr>
          <p:cNvPr id="67" name="Pentagon 66"/>
          <p:cNvSpPr/>
          <p:nvPr/>
        </p:nvSpPr>
        <p:spPr bwMode="auto">
          <a:xfrm rot="5400000">
            <a:off x="3583654" y="-1107174"/>
            <a:ext cx="540285" cy="4960942"/>
          </a:xfrm>
          <a:prstGeom prst="homePlate">
            <a:avLst/>
          </a:prstGeom>
          <a:solidFill>
            <a:srgbClr val="18447E"/>
          </a:solidFill>
          <a:ln w="25400" cap="flat" cmpd="sng" algn="ctr">
            <a:noFill/>
            <a:prstDash val="solid"/>
          </a:ln>
          <a:effectLst/>
        </p:spPr>
        <p:txBody>
          <a:bodyPr vert="vert270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kern="0" dirty="0">
                <a:solidFill>
                  <a:prstClr val="white"/>
                </a:solidFill>
                <a:latin typeface="Calibri"/>
                <a:ea typeface="ＭＳ Ｐゴシック" charset="0"/>
              </a:rPr>
              <a:t>Technical </a:t>
            </a:r>
            <a:r>
              <a:rPr lang="fi-FI" kern="0" dirty="0" err="1">
                <a:solidFill>
                  <a:prstClr val="white"/>
                </a:solidFill>
                <a:latin typeface="Calibri"/>
                <a:ea typeface="ＭＳ Ｐゴシック" charset="0"/>
              </a:rPr>
              <a:t>threats</a:t>
            </a:r>
            <a:endParaRPr lang="fi-FI" kern="0" dirty="0">
              <a:solidFill>
                <a:prstClr val="white"/>
              </a:solidFill>
              <a:latin typeface="Calibri"/>
              <a:ea typeface="ＭＳ Ｐゴシック" charset="0"/>
            </a:endParaRPr>
          </a:p>
        </p:txBody>
      </p:sp>
      <p:sp>
        <p:nvSpPr>
          <p:cNvPr id="68" name="Rectangle 67"/>
          <p:cNvSpPr/>
          <p:nvPr/>
        </p:nvSpPr>
        <p:spPr bwMode="auto">
          <a:xfrm rot="5400000">
            <a:off x="3607315" y="-481132"/>
            <a:ext cx="504057" cy="4949842"/>
          </a:xfrm>
          <a:prstGeom prst="rect">
            <a:avLst/>
          </a:prstGeom>
          <a:solidFill>
            <a:srgbClr val="2795F7"/>
          </a:solidFill>
          <a:ln w="25400" cap="flat" cmpd="sng" algn="ctr">
            <a:noFill/>
            <a:prstDash val="solid"/>
          </a:ln>
          <a:effectLst/>
        </p:spPr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kern="0" dirty="0" err="1">
                <a:solidFill>
                  <a:prstClr val="white"/>
                </a:solidFill>
                <a:latin typeface="Calibri"/>
                <a:ea typeface="ＭＳ Ｐゴシック" charset="0"/>
              </a:rPr>
              <a:t>Actions</a:t>
            </a:r>
            <a:r>
              <a:rPr lang="fi-FI" kern="0" dirty="0">
                <a:solidFill>
                  <a:prstClr val="white"/>
                </a:solidFill>
                <a:latin typeface="Calibri"/>
                <a:ea typeface="ＭＳ Ｐゴシック" charset="0"/>
              </a:rPr>
              <a:t> </a:t>
            </a:r>
            <a:r>
              <a:rPr lang="fi-FI" kern="0" dirty="0" err="1">
                <a:solidFill>
                  <a:prstClr val="white"/>
                </a:solidFill>
                <a:latin typeface="Calibri"/>
                <a:ea typeface="ＭＳ Ｐゴシック" charset="0"/>
              </a:rPr>
              <a:t>ISPs</a:t>
            </a:r>
            <a:r>
              <a:rPr lang="fi-FI" kern="0" dirty="0">
                <a:solidFill>
                  <a:prstClr val="white"/>
                </a:solidFill>
                <a:latin typeface="Calibri"/>
                <a:ea typeface="ＭＳ Ｐゴシック" charset="0"/>
              </a:rPr>
              <a:t> </a:t>
            </a:r>
            <a:r>
              <a:rPr lang="fi-FI" kern="0" dirty="0" err="1">
                <a:solidFill>
                  <a:prstClr val="white"/>
                </a:solidFill>
                <a:latin typeface="Calibri"/>
                <a:ea typeface="ＭＳ Ｐゴシック" charset="0"/>
              </a:rPr>
              <a:t>take</a:t>
            </a:r>
            <a:endParaRPr lang="fi-FI" kern="0" dirty="0">
              <a:solidFill>
                <a:prstClr val="white"/>
              </a:solidFill>
              <a:latin typeface="Calibri"/>
              <a:ea typeface="ＭＳ Ｐゴシック" charset="0"/>
            </a:endParaRPr>
          </a:p>
        </p:txBody>
      </p:sp>
      <p:sp>
        <p:nvSpPr>
          <p:cNvPr id="69" name="Pentagon 68"/>
          <p:cNvSpPr/>
          <p:nvPr/>
        </p:nvSpPr>
        <p:spPr bwMode="auto">
          <a:xfrm rot="5400000">
            <a:off x="4201256" y="1213779"/>
            <a:ext cx="638361" cy="3659236"/>
          </a:xfrm>
          <a:prstGeom prst="homePlate">
            <a:avLst/>
          </a:prstGeom>
          <a:solidFill>
            <a:srgbClr val="18447E">
              <a:alpha val="89000"/>
            </a:srgbClr>
          </a:solidFill>
          <a:ln w="25400" cap="flat" cmpd="sng" algn="ctr">
            <a:noFill/>
            <a:prstDash val="solid"/>
          </a:ln>
          <a:effectLst/>
        </p:spPr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kern="0" dirty="0">
                <a:solidFill>
                  <a:prstClr val="white"/>
                </a:solidFill>
                <a:latin typeface="Calibri"/>
                <a:ea typeface="ＭＳ Ｐゴシック" charset="0"/>
              </a:rPr>
              <a:t>APT</a:t>
            </a:r>
          </a:p>
        </p:txBody>
      </p:sp>
      <p:sp>
        <p:nvSpPr>
          <p:cNvPr id="70" name="Rectangle 69"/>
          <p:cNvSpPr/>
          <p:nvPr/>
        </p:nvSpPr>
        <p:spPr bwMode="auto">
          <a:xfrm rot="5400000">
            <a:off x="4271083" y="1815072"/>
            <a:ext cx="504015" cy="3653928"/>
          </a:xfrm>
          <a:prstGeom prst="rect">
            <a:avLst/>
          </a:prstGeom>
          <a:solidFill>
            <a:srgbClr val="0E87D3">
              <a:alpha val="62000"/>
            </a:srgbClr>
          </a:solidFill>
          <a:ln w="25400" cap="flat" cmpd="sng" algn="ctr">
            <a:noFill/>
            <a:prstDash val="solid"/>
          </a:ln>
          <a:effectLst/>
        </p:spPr>
        <p:txBody>
          <a:bodyPr vert="vert270"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kern="0" dirty="0">
                <a:solidFill>
                  <a:prstClr val="white"/>
                </a:solidFill>
                <a:latin typeface="Calibri"/>
                <a:ea typeface="ＭＳ Ｐゴシック" charset="0"/>
              </a:rPr>
              <a:t>HAVARO</a:t>
            </a:r>
          </a:p>
        </p:txBody>
      </p:sp>
      <p:sp>
        <p:nvSpPr>
          <p:cNvPr id="71" name="Pentagon 70"/>
          <p:cNvSpPr/>
          <p:nvPr/>
        </p:nvSpPr>
        <p:spPr bwMode="auto">
          <a:xfrm rot="5400000">
            <a:off x="4249268" y="2369370"/>
            <a:ext cx="526548" cy="3643447"/>
          </a:xfrm>
          <a:prstGeom prst="homePlate">
            <a:avLst/>
          </a:prstGeom>
          <a:solidFill>
            <a:srgbClr val="0E87D3">
              <a:alpha val="32000"/>
            </a:srgbClr>
          </a:solidFill>
          <a:ln w="25400" cap="flat" cmpd="sng" algn="ctr">
            <a:noFill/>
            <a:prstDash val="solid"/>
          </a:ln>
          <a:effectLst/>
        </p:spPr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kern="0" dirty="0">
                <a:solidFill>
                  <a:prstClr val="white"/>
                </a:solidFill>
                <a:latin typeface="Calibri"/>
                <a:ea typeface="ＭＳ Ｐゴシック" charset="0"/>
              </a:rPr>
              <a:t>Unknown </a:t>
            </a:r>
            <a:r>
              <a:rPr lang="fi-FI" kern="0" dirty="0" err="1">
                <a:solidFill>
                  <a:prstClr val="white"/>
                </a:solidFill>
                <a:latin typeface="Calibri"/>
                <a:ea typeface="ＭＳ Ｐゴシック" charset="0"/>
              </a:rPr>
              <a:t>threats</a:t>
            </a:r>
            <a:endParaRPr lang="fi-FI" kern="0" dirty="0">
              <a:solidFill>
                <a:prstClr val="white"/>
              </a:solidFill>
              <a:latin typeface="Calibri"/>
              <a:ea typeface="ＭＳ Ｐゴシック" charset="0"/>
            </a:endParaRPr>
          </a:p>
        </p:txBody>
      </p:sp>
      <p:sp>
        <p:nvSpPr>
          <p:cNvPr id="72" name="Pentagon 71"/>
          <p:cNvSpPr/>
          <p:nvPr/>
        </p:nvSpPr>
        <p:spPr bwMode="auto">
          <a:xfrm rot="5400000">
            <a:off x="1168985" y="2928555"/>
            <a:ext cx="1660830" cy="1252147"/>
          </a:xfrm>
          <a:prstGeom prst="homePlate">
            <a:avLst/>
          </a:prstGeom>
          <a:solidFill>
            <a:schemeClr val="accent5"/>
          </a:solidFill>
          <a:ln w="25400" cap="flat" cmpd="sng" algn="ctr">
            <a:noFill/>
            <a:prstDash val="solid"/>
          </a:ln>
          <a:effectLst/>
        </p:spPr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kern="0" dirty="0">
                <a:solidFill>
                  <a:prstClr val="white"/>
                </a:solidFill>
                <a:latin typeface="Calibri"/>
                <a:ea typeface="ＭＳ Ｐゴシック" charset="0"/>
              </a:rPr>
              <a:t>General </a:t>
            </a:r>
            <a:r>
              <a:rPr lang="fi-FI" kern="0" dirty="0" err="1">
                <a:solidFill>
                  <a:prstClr val="white"/>
                </a:solidFill>
                <a:latin typeface="Calibri"/>
                <a:ea typeface="ＭＳ Ｐゴシック" charset="0"/>
              </a:rPr>
              <a:t>threats</a:t>
            </a:r>
            <a:endParaRPr lang="fi-FI" kern="0" dirty="0">
              <a:solidFill>
                <a:prstClr val="white"/>
              </a:solidFill>
              <a:latin typeface="Calibri"/>
              <a:ea typeface="ＭＳ Ｐゴシック" charset="0"/>
            </a:endParaRPr>
          </a:p>
        </p:txBody>
      </p:sp>
      <p:sp>
        <p:nvSpPr>
          <p:cNvPr id="73" name="Pentagon 72"/>
          <p:cNvSpPr/>
          <p:nvPr/>
        </p:nvSpPr>
        <p:spPr>
          <a:xfrm rot="5400000">
            <a:off x="-1762101" y="3319383"/>
            <a:ext cx="5008722" cy="576263"/>
          </a:xfrm>
          <a:prstGeom prst="homePlate">
            <a:avLst/>
          </a:prstGeom>
          <a:solidFill>
            <a:srgbClr val="0054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i-FI" dirty="0" err="1" smtClean="0"/>
              <a:t>Non-technical</a:t>
            </a:r>
            <a:r>
              <a:rPr lang="fi-FI" dirty="0" smtClean="0"/>
              <a:t> </a:t>
            </a:r>
            <a:r>
              <a:rPr lang="fi-FI" dirty="0" err="1"/>
              <a:t>threats</a:t>
            </a:r>
            <a:r>
              <a:rPr lang="fi-FI" dirty="0"/>
              <a:t>: </a:t>
            </a:r>
            <a:r>
              <a:rPr lang="fi-FI" dirty="0" err="1"/>
              <a:t>Scams</a:t>
            </a:r>
            <a:r>
              <a:rPr lang="fi-FI" dirty="0"/>
              <a:t>, </a:t>
            </a:r>
            <a:r>
              <a:rPr lang="fi-FI" dirty="0" err="1"/>
              <a:t>frauds</a:t>
            </a:r>
            <a:r>
              <a:rPr lang="fi-FI" dirty="0"/>
              <a:t> etc. </a:t>
            </a:r>
            <a:endParaRPr lang="en-US" dirty="0"/>
          </a:p>
        </p:txBody>
      </p:sp>
      <p:pic>
        <p:nvPicPr>
          <p:cNvPr id="74" name="Picture 73" descr="shutterstock_165532142.eps"/>
          <p:cNvPicPr>
            <a:picLocks noChangeAspect="1"/>
          </p:cNvPicPr>
          <p:nvPr/>
        </p:nvPicPr>
        <p:blipFill rotWithShape="1"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06" t="24779" r="21850" b="25129"/>
          <a:stretch/>
        </p:blipFill>
        <p:spPr>
          <a:xfrm>
            <a:off x="3419802" y="5094231"/>
            <a:ext cx="529455" cy="465738"/>
          </a:xfrm>
          <a:prstGeom prst="rect">
            <a:avLst/>
          </a:prstGeom>
        </p:spPr>
      </p:pic>
      <p:pic>
        <p:nvPicPr>
          <p:cNvPr id="75" name="Picture 74" descr="shutterstock_119904727.eps"/>
          <p:cNvPicPr>
            <a:picLocks noChangeAspect="1"/>
          </p:cNvPicPr>
          <p:nvPr/>
        </p:nvPicPr>
        <p:blipFill rotWithShape="1"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60" t="5196" r="35527" b="69759"/>
          <a:stretch/>
        </p:blipFill>
        <p:spPr>
          <a:xfrm>
            <a:off x="5243755" y="5071593"/>
            <a:ext cx="573580" cy="511015"/>
          </a:xfrm>
          <a:prstGeom prst="rect">
            <a:avLst/>
          </a:prstGeom>
        </p:spPr>
      </p:pic>
      <p:pic>
        <p:nvPicPr>
          <p:cNvPr id="76" name="Picture 75" descr="shutterstock_128659241.eps"/>
          <p:cNvPicPr>
            <a:picLocks noChangeAspect="1"/>
          </p:cNvPicPr>
          <p:nvPr/>
        </p:nvPicPr>
        <p:blipFill rotWithShape="1"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045" r="76250"/>
          <a:stretch/>
        </p:blipFill>
        <p:spPr>
          <a:xfrm>
            <a:off x="1710114" y="5064373"/>
            <a:ext cx="511415" cy="525455"/>
          </a:xfrm>
          <a:prstGeom prst="rect">
            <a:avLst/>
          </a:prstGeom>
        </p:spPr>
      </p:pic>
      <p:sp>
        <p:nvSpPr>
          <p:cNvPr id="22" name="Rectangular Callout 21"/>
          <p:cNvSpPr/>
          <p:nvPr/>
        </p:nvSpPr>
        <p:spPr>
          <a:xfrm>
            <a:off x="6615348" y="3390028"/>
            <a:ext cx="2127250" cy="810796"/>
          </a:xfrm>
          <a:prstGeom prst="wedgeRectCallout">
            <a:avLst>
              <a:gd name="adj1" fmla="val -72335"/>
              <a:gd name="adj2" fmla="val -7005"/>
            </a:avLst>
          </a:prstGeom>
          <a:solidFill>
            <a:schemeClr val="bg1">
              <a:lumMod val="95000"/>
            </a:schemeClr>
          </a:solidFill>
          <a:ln w="1270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i-FI" sz="1600" b="1" dirty="0" err="1">
                <a:solidFill>
                  <a:schemeClr val="tx1"/>
                </a:solidFill>
              </a:rPr>
              <a:t>Network</a:t>
            </a:r>
            <a:r>
              <a:rPr lang="fi-FI" sz="1600" b="1" dirty="0">
                <a:solidFill>
                  <a:schemeClr val="tx1"/>
                </a:solidFill>
              </a:rPr>
              <a:t> </a:t>
            </a:r>
            <a:r>
              <a:rPr lang="fi-FI" sz="1600" b="1" dirty="0" err="1">
                <a:solidFill>
                  <a:schemeClr val="tx1"/>
                </a:solidFill>
              </a:rPr>
              <a:t>Monitoring</a:t>
            </a:r>
            <a:r>
              <a:rPr lang="fi-FI" sz="1600" b="1" dirty="0">
                <a:solidFill>
                  <a:schemeClr val="tx1"/>
                </a:solidFill>
              </a:rPr>
              <a:t> and </a:t>
            </a:r>
            <a:r>
              <a:rPr lang="fi-FI" sz="1600" b="1" dirty="0" err="1">
                <a:solidFill>
                  <a:schemeClr val="tx1"/>
                </a:solidFill>
              </a:rPr>
              <a:t>Early</a:t>
            </a:r>
            <a:r>
              <a:rPr lang="fi-FI" sz="1600" b="1" dirty="0">
                <a:solidFill>
                  <a:schemeClr val="tx1"/>
                </a:solidFill>
              </a:rPr>
              <a:t> </a:t>
            </a:r>
            <a:r>
              <a:rPr lang="fi-FI" sz="1600" b="1" dirty="0" err="1">
                <a:solidFill>
                  <a:schemeClr val="tx1"/>
                </a:solidFill>
              </a:rPr>
              <a:t>Warning</a:t>
            </a:r>
            <a:r>
              <a:rPr lang="fi-FI" sz="1600" b="1" dirty="0">
                <a:solidFill>
                  <a:schemeClr val="tx1"/>
                </a:solidFill>
              </a:rPr>
              <a:t> System</a:t>
            </a:r>
            <a:endParaRPr lang="en-US" sz="1600" b="1" dirty="0">
              <a:solidFill>
                <a:schemeClr val="tx1"/>
              </a:solidFill>
            </a:endParaRPr>
          </a:p>
        </p:txBody>
      </p:sp>
      <p:pic>
        <p:nvPicPr>
          <p:cNvPr id="23" name="Kuva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7987" y="5589828"/>
            <a:ext cx="1928813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8039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1282840" y="4521206"/>
            <a:ext cx="7497762" cy="1590669"/>
          </a:xfrm>
          <a:prstGeom prst="rect">
            <a:avLst/>
          </a:prstGeom>
          <a:solidFill>
            <a:srgbClr val="FFFF00"/>
          </a:solidFill>
          <a:ln w="1270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103" y="375401"/>
            <a:ext cx="7190592" cy="598487"/>
          </a:xfrm>
        </p:spPr>
        <p:txBody>
          <a:bodyPr/>
          <a:lstStyle/>
          <a:p>
            <a:r>
              <a:rPr lang="en-US" altLang="fi-FI" dirty="0">
                <a:solidFill>
                  <a:srgbClr val="054884"/>
                </a:solidFill>
              </a:rPr>
              <a:t>Third line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457D5-80AF-7143-9C76-7BD0543332E9}" type="datetime1">
              <a:rPr lang="fi-FI" smtClean="0"/>
              <a:t>21.8.2015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849903E-039B-6747-809A-B6BB401784C0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 bwMode="auto">
          <a:xfrm>
            <a:off x="1384421" y="5664200"/>
            <a:ext cx="1249381" cy="368300"/>
          </a:xfrm>
          <a:prstGeom prst="rect">
            <a:avLst/>
          </a:prstGeom>
          <a:solidFill>
            <a:sysClr val="window" lastClr="FFFFFF">
              <a:lumMod val="95000"/>
              <a:alpha val="90000"/>
            </a:sysClr>
          </a:solidFill>
          <a:ln w="12700" cmpd="sng">
            <a:solidFill>
              <a:schemeClr val="tx2"/>
            </a:solidFill>
            <a:prstDash val="sysDot"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b="1" kern="0" dirty="0" err="1">
                <a:solidFill>
                  <a:prstClr val="black"/>
                </a:solidFill>
                <a:latin typeface="Calibri"/>
                <a:ea typeface="ＭＳ Ｐゴシック" charset="0"/>
              </a:rPr>
              <a:t>Citizens</a:t>
            </a:r>
            <a:endParaRPr lang="fi-FI" b="1" kern="0" dirty="0">
              <a:solidFill>
                <a:prstClr val="black"/>
              </a:solidFill>
              <a:latin typeface="Calibri"/>
              <a:ea typeface="ＭＳ Ｐゴシック" charset="0"/>
            </a:endParaRPr>
          </a:p>
        </p:txBody>
      </p:sp>
      <p:sp>
        <p:nvSpPr>
          <p:cNvPr id="11" name="TextBox 10"/>
          <p:cNvSpPr txBox="1"/>
          <p:nvPr/>
        </p:nvSpPr>
        <p:spPr bwMode="auto">
          <a:xfrm>
            <a:off x="2987815" y="5664200"/>
            <a:ext cx="1503362" cy="369888"/>
          </a:xfrm>
          <a:prstGeom prst="rect">
            <a:avLst/>
          </a:prstGeom>
          <a:solidFill>
            <a:sysClr val="window" lastClr="FFFFFF">
              <a:lumMod val="95000"/>
              <a:alpha val="90000"/>
            </a:sysClr>
          </a:solidFill>
          <a:ln w="12700" cmpd="sng">
            <a:solidFill>
              <a:schemeClr val="tx2"/>
            </a:solidFill>
            <a:prstDash val="sysDot"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b="1" kern="0" dirty="0" err="1">
                <a:solidFill>
                  <a:prstClr val="black"/>
                </a:solidFill>
                <a:latin typeface="Calibri"/>
                <a:ea typeface="ＭＳ Ｐゴシック" charset="0"/>
              </a:rPr>
              <a:t>Government</a:t>
            </a:r>
            <a:endParaRPr lang="fi-FI" b="1" kern="0" dirty="0">
              <a:solidFill>
                <a:prstClr val="black"/>
              </a:solidFill>
              <a:latin typeface="Calibri"/>
              <a:ea typeface="ＭＳ Ｐゴシック" charset="0"/>
            </a:endParaRPr>
          </a:p>
        </p:txBody>
      </p:sp>
      <p:sp>
        <p:nvSpPr>
          <p:cNvPr id="12" name="TextBox 21"/>
          <p:cNvSpPr txBox="1">
            <a:spLocks noChangeArrowheads="1"/>
          </p:cNvSpPr>
          <p:nvPr/>
        </p:nvSpPr>
        <p:spPr bwMode="auto">
          <a:xfrm>
            <a:off x="4734064" y="5664200"/>
            <a:ext cx="1600203" cy="368300"/>
          </a:xfrm>
          <a:prstGeom prst="rect">
            <a:avLst/>
          </a:prstGeom>
          <a:solidFill>
            <a:srgbClr val="F2F2F2">
              <a:alpha val="90195"/>
            </a:srgbClr>
          </a:solidFill>
          <a:ln w="12700" cmpd="sng">
            <a:solidFill>
              <a:schemeClr val="tx2"/>
            </a:solidFill>
            <a:prstDash val="sysDot"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spcBef>
                <a:spcPts val="1000"/>
              </a:spcBef>
              <a:buBlip>
                <a:blip r:embed="rId3"/>
              </a:buBlip>
              <a:defRPr sz="2400">
                <a:solidFill>
                  <a:schemeClr val="tx2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ts val="600"/>
              </a:spcBef>
              <a:buClr>
                <a:srgbClr val="009CDD"/>
              </a:buClr>
              <a:buFont typeface="Verdana" pitchFamily="34" charset="0"/>
              <a:buChar char="»"/>
              <a:defRPr sz="2000">
                <a:solidFill>
                  <a:schemeClr val="tx2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ts val="600"/>
              </a:spcBef>
              <a:spcAft>
                <a:spcPts val="600"/>
              </a:spcAft>
              <a:buClr>
                <a:srgbClr val="009CDD"/>
              </a:buClr>
              <a:buBlip>
                <a:blip r:embed="rId3"/>
              </a:buBlip>
              <a:defRPr sz="1700">
                <a:solidFill>
                  <a:schemeClr val="tx2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ts val="600"/>
              </a:spcBef>
              <a:spcAft>
                <a:spcPts val="600"/>
              </a:spcAft>
              <a:buClr>
                <a:srgbClr val="009CDD"/>
              </a:buClr>
              <a:buFont typeface="Verdana" pitchFamily="34" charset="0"/>
              <a:buChar char="»"/>
              <a:defRPr sz="1700">
                <a:solidFill>
                  <a:schemeClr val="tx2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ts val="600"/>
              </a:spcBef>
              <a:spcAft>
                <a:spcPts val="600"/>
              </a:spcAft>
              <a:buClr>
                <a:srgbClr val="009CDD"/>
              </a:buClr>
              <a:buBlip>
                <a:blip r:embed="rId3"/>
              </a:buBlip>
              <a:defRPr sz="1700">
                <a:solidFill>
                  <a:schemeClr val="tx2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ts val="600"/>
              </a:spcAft>
              <a:buClr>
                <a:srgbClr val="009CDD"/>
              </a:buClr>
              <a:buBlip>
                <a:blip r:embed="rId3"/>
              </a:buBlip>
              <a:defRPr sz="1700">
                <a:solidFill>
                  <a:schemeClr val="tx2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ts val="600"/>
              </a:spcAft>
              <a:buClr>
                <a:srgbClr val="009CDD"/>
              </a:buClr>
              <a:buBlip>
                <a:blip r:embed="rId3"/>
              </a:buBlip>
              <a:defRPr sz="1700">
                <a:solidFill>
                  <a:schemeClr val="tx2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ts val="600"/>
              </a:spcAft>
              <a:buClr>
                <a:srgbClr val="009CDD"/>
              </a:buClr>
              <a:buBlip>
                <a:blip r:embed="rId3"/>
              </a:buBlip>
              <a:defRPr sz="1700">
                <a:solidFill>
                  <a:schemeClr val="tx2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ts val="600"/>
              </a:spcAft>
              <a:buClr>
                <a:srgbClr val="009CDD"/>
              </a:buClr>
              <a:buBlip>
                <a:blip r:embed="rId3"/>
              </a:buBlip>
              <a:defRPr sz="1700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fi-FI" sz="1800" b="1" dirty="0">
                <a:solidFill>
                  <a:srgbClr val="000000"/>
                </a:solidFill>
                <a:latin typeface="Calibri" pitchFamily="34" charset="0"/>
                <a:ea typeface="MS PGothic" pitchFamily="34" charset="-128"/>
              </a:rPr>
              <a:t>CIP</a:t>
            </a:r>
          </a:p>
        </p:txBody>
      </p:sp>
      <p:sp>
        <p:nvSpPr>
          <p:cNvPr id="17" name="TextBox 15"/>
          <p:cNvSpPr txBox="1">
            <a:spLocks noChangeArrowheads="1"/>
          </p:cNvSpPr>
          <p:nvPr/>
        </p:nvSpPr>
        <p:spPr bwMode="auto">
          <a:xfrm>
            <a:off x="1384421" y="4581525"/>
            <a:ext cx="4949843" cy="369888"/>
          </a:xfrm>
          <a:prstGeom prst="rect">
            <a:avLst/>
          </a:prstGeom>
          <a:solidFill>
            <a:srgbClr val="F2F2F2">
              <a:alpha val="90195"/>
            </a:srgbClr>
          </a:solidFill>
          <a:ln w="12700" cmpd="sng">
            <a:solidFill>
              <a:schemeClr val="tx2"/>
            </a:solidFill>
            <a:prstDash val="sysDot"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spcBef>
                <a:spcPts val="1000"/>
              </a:spcBef>
              <a:buBlip>
                <a:blip r:embed="rId3"/>
              </a:buBlip>
              <a:defRPr sz="2400">
                <a:solidFill>
                  <a:schemeClr val="tx2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ts val="600"/>
              </a:spcBef>
              <a:buClr>
                <a:srgbClr val="009CDD"/>
              </a:buClr>
              <a:buFont typeface="Verdana" pitchFamily="34" charset="0"/>
              <a:buChar char="»"/>
              <a:defRPr sz="2000">
                <a:solidFill>
                  <a:schemeClr val="tx2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ts val="600"/>
              </a:spcBef>
              <a:spcAft>
                <a:spcPts val="600"/>
              </a:spcAft>
              <a:buClr>
                <a:srgbClr val="009CDD"/>
              </a:buClr>
              <a:buBlip>
                <a:blip r:embed="rId3"/>
              </a:buBlip>
              <a:defRPr sz="1700">
                <a:solidFill>
                  <a:schemeClr val="tx2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ts val="600"/>
              </a:spcBef>
              <a:spcAft>
                <a:spcPts val="600"/>
              </a:spcAft>
              <a:buClr>
                <a:srgbClr val="009CDD"/>
              </a:buClr>
              <a:buFont typeface="Verdana" pitchFamily="34" charset="0"/>
              <a:buChar char="»"/>
              <a:defRPr sz="1700">
                <a:solidFill>
                  <a:schemeClr val="tx2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ts val="600"/>
              </a:spcBef>
              <a:spcAft>
                <a:spcPts val="600"/>
              </a:spcAft>
              <a:buClr>
                <a:srgbClr val="009CDD"/>
              </a:buClr>
              <a:buBlip>
                <a:blip r:embed="rId3"/>
              </a:buBlip>
              <a:defRPr sz="1700">
                <a:solidFill>
                  <a:schemeClr val="tx2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ts val="600"/>
              </a:spcAft>
              <a:buClr>
                <a:srgbClr val="009CDD"/>
              </a:buClr>
              <a:buBlip>
                <a:blip r:embed="rId3"/>
              </a:buBlip>
              <a:defRPr sz="1700">
                <a:solidFill>
                  <a:schemeClr val="tx2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ts val="600"/>
              </a:spcAft>
              <a:buClr>
                <a:srgbClr val="009CDD"/>
              </a:buClr>
              <a:buBlip>
                <a:blip r:embed="rId3"/>
              </a:buBlip>
              <a:defRPr sz="1700">
                <a:solidFill>
                  <a:schemeClr val="tx2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ts val="600"/>
              </a:spcAft>
              <a:buClr>
                <a:srgbClr val="009CDD"/>
              </a:buClr>
              <a:buBlip>
                <a:blip r:embed="rId3"/>
              </a:buBlip>
              <a:defRPr sz="1700">
                <a:solidFill>
                  <a:schemeClr val="tx2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ts val="600"/>
              </a:spcAft>
              <a:buClr>
                <a:srgbClr val="009CDD"/>
              </a:buClr>
              <a:buBlip>
                <a:blip r:embed="rId3"/>
              </a:buBlip>
              <a:defRPr sz="1700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i-FI" altLang="fi-FI" sz="1800" b="1">
                <a:solidFill>
                  <a:srgbClr val="000000"/>
                </a:solidFill>
                <a:latin typeface="Calibri" pitchFamily="34" charset="0"/>
                <a:ea typeface="MS PGothic" pitchFamily="34" charset="-128"/>
              </a:rPr>
              <a:t>End user controls</a:t>
            </a:r>
          </a:p>
        </p:txBody>
      </p:sp>
      <p:sp>
        <p:nvSpPr>
          <p:cNvPr id="20" name="Rectangle 19"/>
          <p:cNvSpPr/>
          <p:nvPr/>
        </p:nvSpPr>
        <p:spPr bwMode="auto">
          <a:xfrm>
            <a:off x="1389043" y="2301714"/>
            <a:ext cx="4945223" cy="360363"/>
          </a:xfrm>
          <a:prstGeom prst="rect">
            <a:avLst/>
          </a:prstGeom>
          <a:noFill/>
          <a:ln w="12700" cap="flat" cmpd="sng" algn="ctr">
            <a:solidFill>
              <a:schemeClr val="tx2"/>
            </a:solidFill>
            <a:prstDash val="sysDash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kern="0" dirty="0">
                <a:solidFill>
                  <a:prstClr val="black"/>
                </a:solidFill>
                <a:latin typeface="Calibri"/>
                <a:ea typeface="ＭＳ Ｐゴシック" charset="0"/>
              </a:rPr>
              <a:t>”</a:t>
            </a:r>
            <a:r>
              <a:rPr lang="fi-FI" kern="0" dirty="0" err="1">
                <a:solidFill>
                  <a:prstClr val="black"/>
                </a:solidFill>
                <a:latin typeface="Calibri"/>
                <a:ea typeface="ＭＳ Ｐゴシック" charset="0"/>
              </a:rPr>
              <a:t>Cleanest</a:t>
            </a:r>
            <a:r>
              <a:rPr lang="fi-FI" kern="0" dirty="0">
                <a:solidFill>
                  <a:prstClr val="black"/>
                </a:solidFill>
                <a:latin typeface="Calibri"/>
                <a:ea typeface="ＭＳ Ｐゴシック" charset="0"/>
              </a:rPr>
              <a:t> </a:t>
            </a:r>
            <a:r>
              <a:rPr lang="fi-FI" kern="0" dirty="0" err="1">
                <a:solidFill>
                  <a:prstClr val="black"/>
                </a:solidFill>
                <a:latin typeface="Calibri"/>
                <a:ea typeface="ＭＳ Ｐゴシック" charset="0"/>
              </a:rPr>
              <a:t>networks</a:t>
            </a:r>
            <a:r>
              <a:rPr lang="fi-FI" kern="0" dirty="0">
                <a:solidFill>
                  <a:prstClr val="black"/>
                </a:solidFill>
                <a:latin typeface="Calibri"/>
                <a:ea typeface="ＭＳ Ｐゴシック" charset="0"/>
              </a:rPr>
              <a:t> in the </a:t>
            </a:r>
            <a:r>
              <a:rPr lang="fi-FI" kern="0" dirty="0" err="1">
                <a:solidFill>
                  <a:prstClr val="black"/>
                </a:solidFill>
                <a:latin typeface="Calibri"/>
                <a:ea typeface="ＭＳ Ｐゴシック" charset="0"/>
              </a:rPr>
              <a:t>world</a:t>
            </a:r>
            <a:r>
              <a:rPr lang="fi-FI" kern="0" dirty="0">
                <a:solidFill>
                  <a:prstClr val="black"/>
                </a:solidFill>
                <a:latin typeface="Calibri"/>
                <a:ea typeface="ＭＳ Ｐゴシック" charset="0"/>
              </a:rPr>
              <a:t>”</a:t>
            </a:r>
          </a:p>
        </p:txBody>
      </p:sp>
      <p:sp>
        <p:nvSpPr>
          <p:cNvPr id="23" name="Rectangular Callout 22"/>
          <p:cNvSpPr/>
          <p:nvPr/>
        </p:nvSpPr>
        <p:spPr>
          <a:xfrm>
            <a:off x="6577152" y="5132388"/>
            <a:ext cx="2127250" cy="673100"/>
          </a:xfrm>
          <a:prstGeom prst="wedgeRectCallout">
            <a:avLst>
              <a:gd name="adj1" fmla="val -72335"/>
              <a:gd name="adj2" fmla="val -7005"/>
            </a:avLst>
          </a:prstGeom>
          <a:solidFill>
            <a:schemeClr val="bg1">
              <a:lumMod val="95000"/>
            </a:schemeClr>
          </a:solidFill>
          <a:ln w="1270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>
                <a:solidFill>
                  <a:schemeClr val="tx1"/>
                </a:solidFill>
              </a:rPr>
              <a:t>Every stakeholder is </a:t>
            </a:r>
            <a:br>
              <a:rPr lang="en-US" sz="1600" b="1" dirty="0">
                <a:solidFill>
                  <a:schemeClr val="tx1"/>
                </a:solidFill>
              </a:rPr>
            </a:br>
            <a:r>
              <a:rPr lang="en-US" sz="1600" b="1" dirty="0">
                <a:solidFill>
                  <a:schemeClr val="tx1"/>
                </a:solidFill>
              </a:rPr>
              <a:t>a security actor!</a:t>
            </a:r>
          </a:p>
        </p:txBody>
      </p:sp>
      <p:sp>
        <p:nvSpPr>
          <p:cNvPr id="27" name="Pentagon 26"/>
          <p:cNvSpPr/>
          <p:nvPr/>
        </p:nvSpPr>
        <p:spPr bwMode="auto">
          <a:xfrm rot="5400000">
            <a:off x="3583654" y="-1107174"/>
            <a:ext cx="540285" cy="4960942"/>
          </a:xfrm>
          <a:prstGeom prst="homePlate">
            <a:avLst/>
          </a:prstGeom>
          <a:solidFill>
            <a:srgbClr val="18447E"/>
          </a:solidFill>
          <a:ln w="25400" cap="flat" cmpd="sng" algn="ctr">
            <a:noFill/>
            <a:prstDash val="solid"/>
          </a:ln>
          <a:effectLst/>
        </p:spPr>
        <p:txBody>
          <a:bodyPr vert="vert270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kern="0" dirty="0">
                <a:solidFill>
                  <a:prstClr val="white"/>
                </a:solidFill>
                <a:latin typeface="Calibri"/>
                <a:ea typeface="ＭＳ Ｐゴシック" charset="0"/>
              </a:rPr>
              <a:t>Technical </a:t>
            </a:r>
            <a:r>
              <a:rPr lang="fi-FI" kern="0" dirty="0" err="1">
                <a:solidFill>
                  <a:prstClr val="white"/>
                </a:solidFill>
                <a:latin typeface="Calibri"/>
                <a:ea typeface="ＭＳ Ｐゴシック" charset="0"/>
              </a:rPr>
              <a:t>threats</a:t>
            </a:r>
            <a:endParaRPr lang="fi-FI" kern="0" dirty="0">
              <a:solidFill>
                <a:prstClr val="white"/>
              </a:solidFill>
              <a:latin typeface="Calibri"/>
              <a:ea typeface="ＭＳ Ｐゴシック" charset="0"/>
            </a:endParaRPr>
          </a:p>
        </p:txBody>
      </p:sp>
      <p:sp>
        <p:nvSpPr>
          <p:cNvPr id="28" name="Rectangle 27"/>
          <p:cNvSpPr/>
          <p:nvPr/>
        </p:nvSpPr>
        <p:spPr bwMode="auto">
          <a:xfrm rot="5400000">
            <a:off x="3607315" y="-481132"/>
            <a:ext cx="504057" cy="4949842"/>
          </a:xfrm>
          <a:prstGeom prst="rect">
            <a:avLst/>
          </a:prstGeom>
          <a:solidFill>
            <a:srgbClr val="2795F7"/>
          </a:solidFill>
          <a:ln w="25400" cap="flat" cmpd="sng" algn="ctr">
            <a:noFill/>
            <a:prstDash val="solid"/>
          </a:ln>
          <a:effectLst/>
        </p:spPr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kern="0" dirty="0" err="1">
                <a:solidFill>
                  <a:prstClr val="white"/>
                </a:solidFill>
                <a:latin typeface="Calibri"/>
                <a:ea typeface="ＭＳ Ｐゴシック" charset="0"/>
              </a:rPr>
              <a:t>Actions</a:t>
            </a:r>
            <a:r>
              <a:rPr lang="fi-FI" kern="0" dirty="0">
                <a:solidFill>
                  <a:prstClr val="white"/>
                </a:solidFill>
                <a:latin typeface="Calibri"/>
                <a:ea typeface="ＭＳ Ｐゴシック" charset="0"/>
              </a:rPr>
              <a:t> </a:t>
            </a:r>
            <a:r>
              <a:rPr lang="fi-FI" kern="0" dirty="0" err="1">
                <a:solidFill>
                  <a:prstClr val="white"/>
                </a:solidFill>
                <a:latin typeface="Calibri"/>
                <a:ea typeface="ＭＳ Ｐゴシック" charset="0"/>
              </a:rPr>
              <a:t>ISPs</a:t>
            </a:r>
            <a:r>
              <a:rPr lang="fi-FI" kern="0" dirty="0">
                <a:solidFill>
                  <a:prstClr val="white"/>
                </a:solidFill>
                <a:latin typeface="Calibri"/>
                <a:ea typeface="ＭＳ Ｐゴシック" charset="0"/>
              </a:rPr>
              <a:t> </a:t>
            </a:r>
            <a:r>
              <a:rPr lang="fi-FI" kern="0" dirty="0" err="1">
                <a:solidFill>
                  <a:prstClr val="white"/>
                </a:solidFill>
                <a:latin typeface="Calibri"/>
                <a:ea typeface="ＭＳ Ｐゴシック" charset="0"/>
              </a:rPr>
              <a:t>take</a:t>
            </a:r>
            <a:endParaRPr lang="fi-FI" kern="0" dirty="0">
              <a:solidFill>
                <a:prstClr val="white"/>
              </a:solidFill>
              <a:latin typeface="Calibri"/>
              <a:ea typeface="ＭＳ Ｐゴシック" charset="0"/>
            </a:endParaRPr>
          </a:p>
        </p:txBody>
      </p:sp>
      <p:sp>
        <p:nvSpPr>
          <p:cNvPr id="29" name="Pentagon 28"/>
          <p:cNvSpPr/>
          <p:nvPr/>
        </p:nvSpPr>
        <p:spPr bwMode="auto">
          <a:xfrm rot="5400000">
            <a:off x="4201256" y="1213779"/>
            <a:ext cx="638361" cy="3659236"/>
          </a:xfrm>
          <a:prstGeom prst="homePlate">
            <a:avLst/>
          </a:prstGeom>
          <a:solidFill>
            <a:srgbClr val="18447E">
              <a:alpha val="89000"/>
            </a:srgbClr>
          </a:solidFill>
          <a:ln w="25400" cap="flat" cmpd="sng" algn="ctr">
            <a:noFill/>
            <a:prstDash val="solid"/>
          </a:ln>
          <a:effectLst/>
        </p:spPr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kern="0" dirty="0">
                <a:solidFill>
                  <a:prstClr val="white"/>
                </a:solidFill>
                <a:latin typeface="Calibri"/>
                <a:ea typeface="ＭＳ Ｐゴシック" charset="0"/>
              </a:rPr>
              <a:t>APT</a:t>
            </a:r>
          </a:p>
        </p:txBody>
      </p:sp>
      <p:sp>
        <p:nvSpPr>
          <p:cNvPr id="30" name="Rectangle 29"/>
          <p:cNvSpPr/>
          <p:nvPr/>
        </p:nvSpPr>
        <p:spPr bwMode="auto">
          <a:xfrm rot="5400000">
            <a:off x="4271083" y="1815072"/>
            <a:ext cx="504015" cy="3653928"/>
          </a:xfrm>
          <a:prstGeom prst="rect">
            <a:avLst/>
          </a:prstGeom>
          <a:solidFill>
            <a:srgbClr val="0E87D3">
              <a:alpha val="62000"/>
            </a:srgbClr>
          </a:solidFill>
          <a:ln w="25400" cap="flat" cmpd="sng" algn="ctr">
            <a:noFill/>
            <a:prstDash val="solid"/>
          </a:ln>
          <a:effectLst/>
        </p:spPr>
        <p:txBody>
          <a:bodyPr vert="vert270"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kern="0" dirty="0">
                <a:solidFill>
                  <a:prstClr val="white"/>
                </a:solidFill>
                <a:latin typeface="Calibri"/>
                <a:ea typeface="ＭＳ Ｐゴシック" charset="0"/>
              </a:rPr>
              <a:t>HAVARO</a:t>
            </a:r>
          </a:p>
        </p:txBody>
      </p:sp>
      <p:sp>
        <p:nvSpPr>
          <p:cNvPr id="31" name="Pentagon 30"/>
          <p:cNvSpPr/>
          <p:nvPr/>
        </p:nvSpPr>
        <p:spPr bwMode="auto">
          <a:xfrm rot="5400000">
            <a:off x="4249268" y="2369370"/>
            <a:ext cx="526548" cy="3643447"/>
          </a:xfrm>
          <a:prstGeom prst="homePlate">
            <a:avLst/>
          </a:prstGeom>
          <a:solidFill>
            <a:srgbClr val="0E87D3">
              <a:alpha val="32000"/>
            </a:srgbClr>
          </a:solidFill>
          <a:ln w="25400" cap="flat" cmpd="sng" algn="ctr">
            <a:noFill/>
            <a:prstDash val="solid"/>
          </a:ln>
          <a:effectLst/>
        </p:spPr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kern="0" dirty="0">
                <a:solidFill>
                  <a:prstClr val="white"/>
                </a:solidFill>
                <a:latin typeface="Calibri"/>
                <a:ea typeface="ＭＳ Ｐゴシック" charset="0"/>
              </a:rPr>
              <a:t>Unknown </a:t>
            </a:r>
            <a:r>
              <a:rPr lang="fi-FI" kern="0" dirty="0" err="1">
                <a:solidFill>
                  <a:prstClr val="white"/>
                </a:solidFill>
                <a:latin typeface="Calibri"/>
                <a:ea typeface="ＭＳ Ｐゴシック" charset="0"/>
              </a:rPr>
              <a:t>threats</a:t>
            </a:r>
            <a:endParaRPr lang="fi-FI" kern="0" dirty="0">
              <a:solidFill>
                <a:prstClr val="white"/>
              </a:solidFill>
              <a:latin typeface="Calibri"/>
              <a:ea typeface="ＭＳ Ｐゴシック" charset="0"/>
            </a:endParaRPr>
          </a:p>
        </p:txBody>
      </p:sp>
      <p:sp>
        <p:nvSpPr>
          <p:cNvPr id="32" name="Pentagon 31"/>
          <p:cNvSpPr/>
          <p:nvPr/>
        </p:nvSpPr>
        <p:spPr bwMode="auto">
          <a:xfrm rot="5400000">
            <a:off x="1168983" y="2928555"/>
            <a:ext cx="1660832" cy="1252149"/>
          </a:xfrm>
          <a:prstGeom prst="homePlate">
            <a:avLst/>
          </a:prstGeom>
          <a:solidFill>
            <a:schemeClr val="accent5"/>
          </a:solidFill>
          <a:ln w="25400" cap="flat" cmpd="sng" algn="ctr">
            <a:noFill/>
            <a:prstDash val="solid"/>
          </a:ln>
          <a:effectLst/>
        </p:spPr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kern="0" dirty="0">
                <a:solidFill>
                  <a:prstClr val="white"/>
                </a:solidFill>
                <a:latin typeface="Calibri"/>
                <a:ea typeface="ＭＳ Ｐゴシック" charset="0"/>
              </a:rPr>
              <a:t>General </a:t>
            </a:r>
            <a:r>
              <a:rPr lang="fi-FI" kern="0" dirty="0" err="1">
                <a:solidFill>
                  <a:prstClr val="white"/>
                </a:solidFill>
                <a:latin typeface="Calibri"/>
                <a:ea typeface="ＭＳ Ｐゴシック" charset="0"/>
              </a:rPr>
              <a:t>threats</a:t>
            </a:r>
            <a:endParaRPr lang="fi-FI" kern="0" dirty="0">
              <a:solidFill>
                <a:prstClr val="white"/>
              </a:solidFill>
              <a:latin typeface="Calibri"/>
              <a:ea typeface="ＭＳ Ｐゴシック" charset="0"/>
            </a:endParaRPr>
          </a:p>
        </p:txBody>
      </p:sp>
      <p:sp>
        <p:nvSpPr>
          <p:cNvPr id="33" name="Pentagon 32"/>
          <p:cNvSpPr/>
          <p:nvPr/>
        </p:nvSpPr>
        <p:spPr>
          <a:xfrm rot="5400000">
            <a:off x="-1762101" y="3319383"/>
            <a:ext cx="5008722" cy="576263"/>
          </a:xfrm>
          <a:prstGeom prst="homePlate">
            <a:avLst/>
          </a:prstGeom>
          <a:solidFill>
            <a:srgbClr val="0054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i-FI" dirty="0" err="1" smtClean="0"/>
              <a:t>Non-technical</a:t>
            </a:r>
            <a:r>
              <a:rPr lang="fi-FI" dirty="0" smtClean="0"/>
              <a:t> </a:t>
            </a:r>
            <a:r>
              <a:rPr lang="fi-FI" dirty="0" err="1"/>
              <a:t>threats</a:t>
            </a:r>
            <a:r>
              <a:rPr lang="fi-FI" dirty="0"/>
              <a:t>: </a:t>
            </a:r>
            <a:r>
              <a:rPr lang="fi-FI" dirty="0" err="1"/>
              <a:t>Scams</a:t>
            </a:r>
            <a:r>
              <a:rPr lang="fi-FI" dirty="0"/>
              <a:t>, </a:t>
            </a:r>
            <a:r>
              <a:rPr lang="fi-FI" dirty="0" err="1"/>
              <a:t>frauds</a:t>
            </a:r>
            <a:r>
              <a:rPr lang="fi-FI" dirty="0"/>
              <a:t> etc. </a:t>
            </a:r>
            <a:endParaRPr lang="en-US" dirty="0"/>
          </a:p>
        </p:txBody>
      </p:sp>
      <p:pic>
        <p:nvPicPr>
          <p:cNvPr id="25" name="Picture 24" descr="shutterstock_165532142.eps"/>
          <p:cNvPicPr>
            <a:picLocks noChangeAspect="1"/>
          </p:cNvPicPr>
          <p:nvPr/>
        </p:nvPicPr>
        <p:blipFill rotWithShape="1"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06" t="24779" r="21850" b="25129"/>
          <a:stretch/>
        </p:blipFill>
        <p:spPr>
          <a:xfrm>
            <a:off x="3419802" y="5094231"/>
            <a:ext cx="529455" cy="465738"/>
          </a:xfrm>
          <a:prstGeom prst="rect">
            <a:avLst/>
          </a:prstGeom>
        </p:spPr>
      </p:pic>
      <p:pic>
        <p:nvPicPr>
          <p:cNvPr id="35" name="Picture 34" descr="shutterstock_119904727.eps"/>
          <p:cNvPicPr>
            <a:picLocks noChangeAspect="1"/>
          </p:cNvPicPr>
          <p:nvPr/>
        </p:nvPicPr>
        <p:blipFill rotWithShape="1"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60" t="5196" r="35527" b="69759"/>
          <a:stretch/>
        </p:blipFill>
        <p:spPr>
          <a:xfrm>
            <a:off x="5243755" y="5071593"/>
            <a:ext cx="573580" cy="511015"/>
          </a:xfrm>
          <a:prstGeom prst="rect">
            <a:avLst/>
          </a:prstGeom>
        </p:spPr>
      </p:pic>
      <p:pic>
        <p:nvPicPr>
          <p:cNvPr id="36" name="Picture 35" descr="shutterstock_128659241.eps"/>
          <p:cNvPicPr>
            <a:picLocks noChangeAspect="1"/>
          </p:cNvPicPr>
          <p:nvPr/>
        </p:nvPicPr>
        <p:blipFill rotWithShape="1"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045" r="76250"/>
          <a:stretch/>
        </p:blipFill>
        <p:spPr>
          <a:xfrm>
            <a:off x="1710114" y="5064373"/>
            <a:ext cx="511415" cy="525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09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049" y="660829"/>
            <a:ext cx="7190592" cy="598487"/>
          </a:xfrm>
        </p:spPr>
        <p:txBody>
          <a:bodyPr/>
          <a:lstStyle/>
          <a:p>
            <a:r>
              <a:rPr lang="en-US" smtClean="0">
                <a:solidFill>
                  <a:srgbClr val="00548B"/>
                </a:solidFill>
              </a:rPr>
              <a:t>Finnish success factors</a:t>
            </a:r>
            <a:endParaRPr lang="en-US" dirty="0">
              <a:solidFill>
                <a:srgbClr val="00548B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560666" y="6201645"/>
            <a:ext cx="1130367" cy="365125"/>
          </a:xfrm>
        </p:spPr>
        <p:txBody>
          <a:bodyPr/>
          <a:lstStyle/>
          <a:p>
            <a:fld id="{C7B457D5-80AF-7143-9C76-7BD0543332E9}" type="datetime1">
              <a:rPr lang="fi-FI" smtClean="0"/>
              <a:t>21.8.2015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849903E-039B-6747-809A-B6BB401784C0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7" name="Sisällön paikkamerkki 2"/>
          <p:cNvSpPr txBox="1">
            <a:spLocks/>
          </p:cNvSpPr>
          <p:nvPr/>
        </p:nvSpPr>
        <p:spPr>
          <a:xfrm>
            <a:off x="386048" y="1568176"/>
            <a:ext cx="4478052" cy="262096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Verdana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Verdana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Verdana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Verdana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Verdana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1">
              <a:lnSpc>
                <a:spcPct val="110000"/>
              </a:lnSpc>
              <a:buClr>
                <a:schemeClr val="tx2"/>
              </a:buClr>
              <a:buFont typeface="Courier New"/>
              <a:buChar char="o"/>
            </a:pPr>
            <a:r>
              <a:rPr lang="en-US" sz="2000" dirty="0" smtClean="0">
                <a:latin typeface="Calibri"/>
                <a:cs typeface="Calibri"/>
              </a:rPr>
              <a:t>Comprehensive concept</a:t>
            </a:r>
          </a:p>
          <a:p>
            <a:pPr marL="285750" lvl="3" indent="-285750">
              <a:lnSpc>
                <a:spcPct val="110000"/>
              </a:lnSpc>
              <a:buClr>
                <a:schemeClr val="tx2"/>
              </a:buClr>
              <a:buFont typeface="Courier New"/>
              <a:buChar char="o"/>
            </a:pPr>
            <a:r>
              <a:rPr lang="en-US" sz="2000" dirty="0" smtClean="0">
                <a:latin typeface="Calibri"/>
                <a:cs typeface="Calibri"/>
              </a:rPr>
              <a:t>Co-operation among authorities, businesses, and NGO’s </a:t>
            </a:r>
          </a:p>
          <a:p>
            <a:pPr marL="266700" lvl="4" indent="0">
              <a:lnSpc>
                <a:spcPct val="110000"/>
              </a:lnSpc>
              <a:buClr>
                <a:schemeClr val="tx2"/>
              </a:buClr>
              <a:buNone/>
            </a:pPr>
            <a:r>
              <a:rPr lang="en-US" sz="2000" dirty="0" smtClean="0">
                <a:latin typeface="Calibri"/>
                <a:cs typeface="Calibri"/>
              </a:rPr>
              <a:t>- possibility to utilize existing </a:t>
            </a:r>
            <a:br>
              <a:rPr lang="en-US" sz="2000" dirty="0" smtClean="0">
                <a:latin typeface="Calibri"/>
                <a:cs typeface="Calibri"/>
              </a:rPr>
            </a:br>
            <a:r>
              <a:rPr lang="en-US" sz="2000" dirty="0" smtClean="0">
                <a:latin typeface="Calibri"/>
                <a:cs typeface="Calibri"/>
              </a:rPr>
              <a:t>  knowledge and capabilities in Finland</a:t>
            </a:r>
          </a:p>
          <a:p>
            <a:pPr marL="622300" lvl="2" indent="-266700">
              <a:lnSpc>
                <a:spcPct val="110000"/>
              </a:lnSpc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Calibri"/>
                <a:cs typeface="Calibri"/>
              </a:rPr>
              <a:t>Cost-effectiveness!</a:t>
            </a:r>
          </a:p>
          <a:p>
            <a:pPr marL="285750" lvl="1">
              <a:lnSpc>
                <a:spcPct val="110000"/>
              </a:lnSpc>
              <a:buClr>
                <a:schemeClr val="tx2"/>
              </a:buClr>
              <a:buFont typeface="Courier New"/>
              <a:buChar char="o"/>
            </a:pPr>
            <a:r>
              <a:rPr lang="en-US" sz="2000" dirty="0" smtClean="0">
                <a:latin typeface="Calibri"/>
                <a:cs typeface="Calibri"/>
              </a:rPr>
              <a:t>Shared awareness on the </a:t>
            </a:r>
            <a:br>
              <a:rPr lang="en-US" sz="2000" dirty="0" smtClean="0">
                <a:latin typeface="Calibri"/>
                <a:cs typeface="Calibri"/>
              </a:rPr>
            </a:br>
            <a:r>
              <a:rPr lang="en-US" sz="2000" dirty="0" smtClean="0">
                <a:latin typeface="Calibri"/>
                <a:cs typeface="Calibri"/>
              </a:rPr>
              <a:t>importance of cyber security</a:t>
            </a:r>
          </a:p>
          <a:p>
            <a:pPr marL="285750" lvl="1">
              <a:lnSpc>
                <a:spcPct val="110000"/>
              </a:lnSpc>
              <a:buClr>
                <a:schemeClr val="tx2"/>
              </a:buClr>
              <a:buFont typeface="Courier New"/>
              <a:buChar char="o"/>
            </a:pPr>
            <a:r>
              <a:rPr lang="en-US" sz="2000" dirty="0" smtClean="0">
                <a:latin typeface="Calibri"/>
                <a:cs typeface="Calibri"/>
              </a:rPr>
              <a:t>Technology skills and knowledge</a:t>
            </a:r>
            <a:endParaRPr lang="en-US" sz="2000" dirty="0">
              <a:latin typeface="Calibri"/>
              <a:cs typeface="Calibri"/>
            </a:endParaRPr>
          </a:p>
        </p:txBody>
      </p:sp>
      <p:pic>
        <p:nvPicPr>
          <p:cNvPr id="8" name="Picture 7" descr="Untitled-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838" y="1618965"/>
            <a:ext cx="3369862" cy="4108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345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457D5-80AF-7143-9C76-7BD0543332E9}" type="datetime1">
              <a:rPr lang="fi-FI" smtClean="0"/>
              <a:t>21.8.2015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849903E-039B-6747-809A-B6BB401784C0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11" name="Text Box 1"/>
          <p:cNvSpPr txBox="1">
            <a:spLocks noChangeArrowheads="1"/>
          </p:cNvSpPr>
          <p:nvPr/>
        </p:nvSpPr>
        <p:spPr bwMode="auto">
          <a:xfrm>
            <a:off x="70338" y="1346642"/>
            <a:ext cx="5717511" cy="412570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i-FI" dirty="0" smtClean="0"/>
              <a:t>“</a:t>
            </a:r>
            <a:r>
              <a:rPr lang="fi-FI" dirty="0"/>
              <a:t>Our key functions are more and </a:t>
            </a:r>
            <a:r>
              <a:rPr lang="fi-FI" dirty="0" smtClean="0"/>
              <a:t>more </a:t>
            </a:r>
            <a:r>
              <a:rPr lang="fi-FI" dirty="0"/>
              <a:t>dependent on information technology and data networks. </a:t>
            </a:r>
            <a:endParaRPr lang="fi-FI" dirty="0" smtClean="0"/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i-FI" dirty="0" smtClean="0"/>
              <a:t/>
            </a:r>
            <a:br>
              <a:rPr lang="fi-FI" dirty="0" smtClean="0"/>
            </a:br>
            <a:r>
              <a:rPr lang="fi-FI" b="1" dirty="0" err="1" smtClean="0"/>
              <a:t>Cyber</a:t>
            </a:r>
            <a:r>
              <a:rPr lang="fi-FI" b="1" dirty="0" smtClean="0"/>
              <a:t> </a:t>
            </a:r>
            <a:r>
              <a:rPr lang="fi-FI" b="1" dirty="0" err="1"/>
              <a:t>influence</a:t>
            </a:r>
            <a:r>
              <a:rPr lang="fi-FI" b="1" dirty="0"/>
              <a:t> </a:t>
            </a:r>
            <a:r>
              <a:rPr lang="fi-FI" b="1" dirty="0" err="1" smtClean="0"/>
              <a:t>forms</a:t>
            </a:r>
            <a:r>
              <a:rPr lang="fi-FI" dirty="0"/>
              <a:t> </a:t>
            </a:r>
            <a:r>
              <a:rPr lang="fi-FI" b="1" dirty="0" smtClean="0"/>
              <a:t>a </a:t>
            </a:r>
            <a:r>
              <a:rPr lang="fi-FI" b="1" dirty="0"/>
              <a:t>part of the picture of future conflicts separately or alongside other ways of applying pressure or using force. </a:t>
            </a:r>
            <a:r>
              <a:rPr lang="fi-FI" dirty="0"/>
              <a:t> 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i-FI" dirty="0" smtClean="0"/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i-FI" dirty="0" err="1" smtClean="0"/>
              <a:t>While</a:t>
            </a:r>
            <a:r>
              <a:rPr lang="fi-FI" dirty="0" smtClean="0"/>
              <a:t> </a:t>
            </a:r>
            <a:r>
              <a:rPr lang="fi-FI" dirty="0"/>
              <a:t>the cyber dimension is not pervasive, it is present</a:t>
            </a:r>
            <a:r>
              <a:rPr lang="fi-FI" b="1" dirty="0"/>
              <a:t>. We still have much to do in this respect. We need new </a:t>
            </a:r>
            <a:r>
              <a:rPr lang="fi-FI" b="1" dirty="0" err="1" smtClean="0"/>
              <a:t>legislation</a:t>
            </a:r>
            <a:r>
              <a:rPr lang="fi-FI" b="1" dirty="0" smtClean="0"/>
              <a:t>. </a:t>
            </a:r>
            <a:r>
              <a:rPr lang="fi-FI" b="1" dirty="0" err="1" smtClean="0"/>
              <a:t>We</a:t>
            </a:r>
            <a:r>
              <a:rPr lang="fi-FI" b="1" dirty="0" smtClean="0"/>
              <a:t> </a:t>
            </a:r>
            <a:r>
              <a:rPr lang="fi-FI" b="1" dirty="0"/>
              <a:t>need to put strategies into practice.</a:t>
            </a:r>
            <a:r>
              <a:rPr lang="fi-FI" dirty="0"/>
              <a:t> 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i-FI" dirty="0" smtClean="0"/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i-FI" dirty="0" err="1" smtClean="0"/>
              <a:t>All</a:t>
            </a:r>
            <a:r>
              <a:rPr lang="fi-FI" dirty="0" smtClean="0"/>
              <a:t> </a:t>
            </a:r>
            <a:r>
              <a:rPr lang="fi-FI" dirty="0"/>
              <a:t>this must be implemented without violating fundamental rights </a:t>
            </a:r>
            <a:r>
              <a:rPr lang="fi-FI" dirty="0" err="1"/>
              <a:t>or</a:t>
            </a:r>
            <a:r>
              <a:rPr lang="fi-FI" dirty="0"/>
              <a:t> </a:t>
            </a:r>
            <a:r>
              <a:rPr lang="fi-FI" dirty="0" smtClean="0"/>
              <a:t>the </a:t>
            </a:r>
            <a:r>
              <a:rPr lang="fi-FI" dirty="0"/>
              <a:t>protection of privacy,” </a:t>
            </a:r>
            <a:br>
              <a:rPr lang="fi-FI" dirty="0"/>
            </a:br>
            <a:endParaRPr lang="fi-FI" i="1" dirty="0"/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i-FI" sz="1600" i="1" dirty="0" smtClean="0"/>
              <a:t>- </a:t>
            </a:r>
            <a:r>
              <a:rPr lang="en-US" sz="1600" i="1" dirty="0" smtClean="0"/>
              <a:t>speech by President of the Republic </a:t>
            </a:r>
            <a:br>
              <a:rPr lang="en-US" sz="1600" i="1" dirty="0" smtClean="0"/>
            </a:br>
            <a:r>
              <a:rPr lang="en-US" sz="1600" i="1" dirty="0" err="1" smtClean="0"/>
              <a:t>Sauli</a:t>
            </a:r>
            <a:r>
              <a:rPr lang="en-US" sz="1600" i="1" dirty="0" smtClean="0"/>
              <a:t> Niinistö at the opening </a:t>
            </a:r>
            <a:br>
              <a:rPr lang="en-US" sz="1600" i="1" dirty="0" smtClean="0"/>
            </a:br>
            <a:r>
              <a:rPr lang="en-US" sz="1600" i="1" dirty="0" smtClean="0"/>
              <a:t>of Parliament on 4 February 2014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i-FI" dirty="0">
              <a:solidFill>
                <a:srgbClr val="336699"/>
              </a:solidFill>
              <a:latin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0862" y="562671"/>
            <a:ext cx="4075168" cy="5299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2800" dirty="0">
                <a:solidFill>
                  <a:srgbClr val="00548B"/>
                </a:solidFill>
                <a:latin typeface="Calibri"/>
              </a:rPr>
              <a:t>N</a:t>
            </a:r>
            <a:r>
              <a:rPr lang="en-US" sz="2800" baseline="0" dirty="0" smtClean="0">
                <a:solidFill>
                  <a:srgbClr val="00548B"/>
                </a:solidFill>
                <a:latin typeface="Calibri"/>
              </a:rPr>
              <a:t>ew legislation is needed</a:t>
            </a:r>
            <a:endParaRPr lang="en-US" sz="2800" baseline="0" dirty="0">
              <a:solidFill>
                <a:srgbClr val="00548B"/>
              </a:solidFill>
              <a:latin typeface="Calibri"/>
            </a:endParaRPr>
          </a:p>
        </p:txBody>
      </p:sp>
      <p:pic>
        <p:nvPicPr>
          <p:cNvPr id="3" name="Picture 2" descr="slide_13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3" t="5821" r="13855" b="9921"/>
          <a:stretch/>
        </p:blipFill>
        <p:spPr>
          <a:xfrm>
            <a:off x="5787850" y="1487318"/>
            <a:ext cx="1911035" cy="2845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864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336" y="313704"/>
            <a:ext cx="7190592" cy="598487"/>
          </a:xfrm>
        </p:spPr>
        <p:txBody>
          <a:bodyPr/>
          <a:lstStyle/>
          <a:p>
            <a:r>
              <a:rPr lang="fi-FI" altLang="fi-FI" dirty="0" err="1" smtClean="0">
                <a:solidFill>
                  <a:srgbClr val="00548B"/>
                </a:solidFill>
              </a:rPr>
              <a:t>Finnish</a:t>
            </a:r>
            <a:r>
              <a:rPr lang="fi-FI" altLang="fi-FI" dirty="0" smtClean="0">
                <a:solidFill>
                  <a:srgbClr val="00548B"/>
                </a:solidFill>
              </a:rPr>
              <a:t> </a:t>
            </a:r>
            <a:r>
              <a:rPr lang="fi-FI" altLang="fi-FI" dirty="0" err="1" smtClean="0">
                <a:solidFill>
                  <a:srgbClr val="00548B"/>
                </a:solidFill>
              </a:rPr>
              <a:t>Information</a:t>
            </a:r>
            <a:r>
              <a:rPr lang="fi-FI" altLang="fi-FI" dirty="0" smtClean="0">
                <a:solidFill>
                  <a:srgbClr val="00548B"/>
                </a:solidFill>
              </a:rPr>
              <a:t> </a:t>
            </a:r>
            <a:r>
              <a:rPr lang="fi-FI" altLang="fi-FI" dirty="0" err="1" smtClean="0">
                <a:solidFill>
                  <a:srgbClr val="00548B"/>
                </a:solidFill>
              </a:rPr>
              <a:t>Society</a:t>
            </a:r>
            <a:r>
              <a:rPr lang="fi-FI" altLang="fi-FI" dirty="0" smtClean="0">
                <a:solidFill>
                  <a:srgbClr val="00548B"/>
                </a:solidFill>
              </a:rPr>
              <a:t> </a:t>
            </a:r>
            <a:r>
              <a:rPr lang="fi-FI" altLang="fi-FI" dirty="0" err="1" smtClean="0">
                <a:solidFill>
                  <a:srgbClr val="00548B"/>
                </a:solidFill>
              </a:rPr>
              <a:t>Code</a:t>
            </a:r>
            <a:r>
              <a:rPr lang="fi-FI" altLang="fi-FI" dirty="0" smtClean="0">
                <a:solidFill>
                  <a:srgbClr val="00548B"/>
                </a:solidFill>
              </a:rPr>
              <a:t> </a:t>
            </a:r>
            <a:endParaRPr lang="en-US" dirty="0">
              <a:solidFill>
                <a:srgbClr val="00548B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457D5-80AF-7143-9C76-7BD0543332E9}" type="datetime1">
              <a:rPr lang="fi-FI" smtClean="0"/>
              <a:t>21.8.2015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849903E-039B-6747-809A-B6BB401784C0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70822" y="920031"/>
            <a:ext cx="5265336" cy="275922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>
              <a:lnSpc>
                <a:spcPct val="110000"/>
              </a:lnSpc>
              <a:buFont typeface="Courier New"/>
              <a:buChar char="o"/>
            </a:pPr>
            <a:r>
              <a:rPr lang="en-GB" altLang="fi-FI" dirty="0" smtClean="0"/>
              <a:t>New legislation, effective from 1.1.2015</a:t>
            </a:r>
          </a:p>
          <a:p>
            <a:pPr marL="285750" indent="-285750">
              <a:lnSpc>
                <a:spcPct val="110000"/>
              </a:lnSpc>
              <a:buFont typeface="Courier New"/>
              <a:buChar char="o"/>
            </a:pPr>
            <a:r>
              <a:rPr lang="en-GB" altLang="fi-FI" dirty="0" smtClean="0"/>
              <a:t>10 different laws (490 §) into one code (350 §)</a:t>
            </a:r>
          </a:p>
          <a:p>
            <a:pPr marL="285750" indent="-285750">
              <a:lnSpc>
                <a:spcPct val="110000"/>
              </a:lnSpc>
              <a:buFont typeface="Courier New"/>
              <a:buChar char="o"/>
            </a:pPr>
            <a:r>
              <a:rPr lang="en-GB" altLang="fi-FI" dirty="0"/>
              <a:t>All relevant regulations concerning electric media gathered under </a:t>
            </a:r>
            <a:r>
              <a:rPr lang="en-GB" altLang="fi-FI" dirty="0" smtClean="0"/>
              <a:t>the same code in order to</a:t>
            </a:r>
            <a:endParaRPr lang="en-GB" altLang="fi-FI" dirty="0"/>
          </a:p>
          <a:p>
            <a:pPr marL="742950" lvl="1" indent="-285750">
              <a:lnSpc>
                <a:spcPct val="110000"/>
              </a:lnSpc>
              <a:buFont typeface="Calibri" panose="020F0502020204030204" pitchFamily="34" charset="0"/>
              <a:buChar char="–"/>
            </a:pPr>
            <a:r>
              <a:rPr lang="en-GB" altLang="fi-FI" dirty="0" smtClean="0"/>
              <a:t>f</a:t>
            </a:r>
            <a:r>
              <a:rPr lang="fi-FI" dirty="0" err="1" smtClean="0"/>
              <a:t>oster</a:t>
            </a:r>
            <a:r>
              <a:rPr lang="fi-FI" dirty="0" smtClean="0"/>
              <a:t> the </a:t>
            </a:r>
            <a:r>
              <a:rPr lang="fi-FI" dirty="0" err="1" smtClean="0"/>
              <a:t>supply</a:t>
            </a:r>
            <a:r>
              <a:rPr lang="fi-FI" dirty="0" smtClean="0"/>
              <a:t> of </a:t>
            </a:r>
            <a:r>
              <a:rPr lang="fi-FI" dirty="0" err="1" smtClean="0"/>
              <a:t>electronic</a:t>
            </a:r>
            <a:r>
              <a:rPr lang="fi-FI" dirty="0" smtClean="0"/>
              <a:t> </a:t>
            </a:r>
            <a:r>
              <a:rPr lang="fi-FI" dirty="0" err="1" smtClean="0"/>
              <a:t>communications</a:t>
            </a:r>
            <a:r>
              <a:rPr lang="fi-FI" dirty="0"/>
              <a:t> </a:t>
            </a:r>
            <a:r>
              <a:rPr lang="en-US" dirty="0" smtClean="0"/>
              <a:t>services and to ensure the availability of communication networks and services.</a:t>
            </a:r>
            <a:endParaRPr lang="en-GB" dirty="0"/>
          </a:p>
          <a:p>
            <a:pPr marL="742950" lvl="1" indent="-285750">
              <a:lnSpc>
                <a:spcPct val="110000"/>
              </a:lnSpc>
              <a:buFont typeface="Calibri" panose="020F0502020204030204" pitchFamily="34" charset="0"/>
              <a:buChar char="–"/>
            </a:pPr>
            <a:r>
              <a:rPr lang="en-US" dirty="0"/>
              <a:t>secure the efficient and uninterrupted use of radio frequencies</a:t>
            </a:r>
          </a:p>
          <a:p>
            <a:pPr marL="742950" lvl="1" indent="-285750">
              <a:lnSpc>
                <a:spcPct val="110000"/>
              </a:lnSpc>
              <a:buFont typeface="Calibri" panose="020F0502020204030204" pitchFamily="34" charset="0"/>
              <a:buChar char="–"/>
            </a:pPr>
            <a:r>
              <a:rPr lang="en-US" dirty="0"/>
              <a:t>foster competition</a:t>
            </a:r>
          </a:p>
          <a:p>
            <a:pPr marL="742950" lvl="1" indent="-285750">
              <a:lnSpc>
                <a:spcPct val="110000"/>
              </a:lnSpc>
              <a:buFont typeface="Calibri" panose="020F0502020204030204" pitchFamily="34" charset="0"/>
              <a:buChar char="–"/>
            </a:pPr>
            <a:r>
              <a:rPr lang="en-US" dirty="0"/>
              <a:t>ensure that </a:t>
            </a:r>
            <a:r>
              <a:rPr lang="fi-FI" dirty="0" err="1"/>
              <a:t>communications</a:t>
            </a:r>
            <a:r>
              <a:rPr lang="fi-FI" dirty="0"/>
              <a:t> </a:t>
            </a:r>
            <a:r>
              <a:rPr lang="fi-FI" dirty="0" err="1"/>
              <a:t>networks</a:t>
            </a:r>
            <a:r>
              <a:rPr lang="fi-FI" dirty="0"/>
              <a:t> and </a:t>
            </a:r>
            <a:r>
              <a:rPr lang="fi-FI" dirty="0" err="1"/>
              <a:t>services</a:t>
            </a:r>
            <a:r>
              <a:rPr lang="fi-FI" dirty="0"/>
              <a:t> </a:t>
            </a:r>
            <a:r>
              <a:rPr lang="en-US" dirty="0"/>
              <a:t>are technologically advanced, of high quality, reliable, safe, and inexpensive</a:t>
            </a:r>
          </a:p>
          <a:p>
            <a:pPr marL="742950" lvl="1" indent="-285750">
              <a:lnSpc>
                <a:spcPct val="110000"/>
              </a:lnSpc>
              <a:buFont typeface="Calibri" panose="020F0502020204030204" pitchFamily="34" charset="0"/>
              <a:buChar char="–"/>
            </a:pPr>
            <a:r>
              <a:rPr lang="en-US" dirty="0"/>
              <a:t>ensure </a:t>
            </a:r>
            <a:r>
              <a:rPr lang="fi-FI" dirty="0"/>
              <a:t>the </a:t>
            </a:r>
            <a:r>
              <a:rPr lang="fi-FI" dirty="0" err="1"/>
              <a:t>confidentiality</a:t>
            </a:r>
            <a:r>
              <a:rPr lang="fi-FI" dirty="0"/>
              <a:t> of </a:t>
            </a:r>
            <a:r>
              <a:rPr lang="fi-FI" dirty="0" err="1"/>
              <a:t>electronic</a:t>
            </a:r>
            <a:r>
              <a:rPr lang="fi-FI" dirty="0"/>
              <a:t> </a:t>
            </a:r>
            <a:r>
              <a:rPr lang="en-US" dirty="0"/>
              <a:t>communication and the protection of </a:t>
            </a:r>
            <a:r>
              <a:rPr lang="fi-FI" dirty="0" err="1"/>
              <a:t>privacy</a:t>
            </a:r>
            <a:endParaRPr lang="en-GB" altLang="fi-FI" dirty="0"/>
          </a:p>
          <a:p>
            <a:pPr>
              <a:lnSpc>
                <a:spcPct val="110000"/>
              </a:lnSpc>
            </a:pPr>
            <a:endParaRPr lang="en-GB" altLang="fi-FI" dirty="0"/>
          </a:p>
        </p:txBody>
      </p:sp>
      <p:pic>
        <p:nvPicPr>
          <p:cNvPr id="13" name="Picture 12" descr="slide_31_3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6571" y="2019732"/>
            <a:ext cx="2312819" cy="2164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409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336" y="313704"/>
            <a:ext cx="7190592" cy="598487"/>
          </a:xfrm>
        </p:spPr>
        <p:txBody>
          <a:bodyPr/>
          <a:lstStyle/>
          <a:p>
            <a:pPr marL="285750" indent="-285750">
              <a:lnSpc>
                <a:spcPct val="120000"/>
              </a:lnSpc>
            </a:pPr>
            <a:r>
              <a:rPr lang="fi-FI" dirty="0" err="1">
                <a:latin typeface="Calibri" pitchFamily="34" charset="0"/>
                <a:cs typeface="Calibri" pitchFamily="34" charset="0"/>
              </a:rPr>
              <a:t>Working</a:t>
            </a:r>
            <a:r>
              <a:rPr lang="fi-FI" dirty="0">
                <a:latin typeface="Calibri" pitchFamily="34" charset="0"/>
                <a:cs typeface="Calibri" pitchFamily="34" charset="0"/>
              </a:rPr>
              <a:t> </a:t>
            </a:r>
            <a:r>
              <a:rPr lang="fi-FI" dirty="0" err="1">
                <a:latin typeface="Calibri" pitchFamily="34" charset="0"/>
                <a:cs typeface="Calibri" pitchFamily="34" charset="0"/>
              </a:rPr>
              <a:t>group</a:t>
            </a:r>
            <a:r>
              <a:rPr lang="fi-FI" dirty="0">
                <a:latin typeface="Calibri" pitchFamily="34" charset="0"/>
                <a:cs typeface="Calibri" pitchFamily="34" charset="0"/>
              </a:rPr>
              <a:t> on </a:t>
            </a:r>
            <a:r>
              <a:rPr lang="fi-FI" dirty="0" err="1">
                <a:latin typeface="Calibri" pitchFamily="34" charset="0"/>
                <a:cs typeface="Calibri" pitchFamily="34" charset="0"/>
              </a:rPr>
              <a:t>intelligence</a:t>
            </a:r>
            <a:r>
              <a:rPr lang="fi-FI" dirty="0">
                <a:latin typeface="Calibri" pitchFamily="34" charset="0"/>
                <a:cs typeface="Calibri" pitchFamily="34" charset="0"/>
              </a:rPr>
              <a:t> </a:t>
            </a:r>
            <a:r>
              <a:rPr lang="fi-FI" dirty="0" err="1" smtClean="0">
                <a:latin typeface="Calibri" pitchFamily="34" charset="0"/>
                <a:cs typeface="Calibri" pitchFamily="34" charset="0"/>
              </a:rPr>
              <a:t>gathering</a:t>
            </a:r>
            <a:r>
              <a:rPr lang="fi-FI" dirty="0" smtClean="0">
                <a:latin typeface="Calibri" pitchFamily="34" charset="0"/>
                <a:cs typeface="Calibri" pitchFamily="34" charset="0"/>
              </a:rPr>
              <a:t> - </a:t>
            </a:r>
            <a:r>
              <a:rPr lang="fi-FI" dirty="0" err="1" smtClean="0">
                <a:latin typeface="Calibri" pitchFamily="34" charset="0"/>
                <a:cs typeface="Calibri" pitchFamily="34" charset="0"/>
              </a:rPr>
              <a:t>tasks</a:t>
            </a:r>
            <a:endParaRPr lang="fi-FI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457D5-80AF-7143-9C76-7BD0543332E9}" type="datetime1">
              <a:rPr lang="fi-FI" smtClean="0"/>
              <a:t>21.8.2015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849903E-039B-6747-809A-B6BB401784C0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20713" y="1743642"/>
            <a:ext cx="5216896" cy="19277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>
              <a:lnSpc>
                <a:spcPct val="110000"/>
              </a:lnSpc>
              <a:buFont typeface="Courier New"/>
              <a:buChar char="o"/>
            </a:pPr>
            <a:r>
              <a:rPr lang="en-GB" altLang="fi-FI" sz="2800" dirty="0"/>
              <a:t>To gather views on the </a:t>
            </a:r>
            <a:r>
              <a:rPr lang="en-GB" altLang="fi-FI" sz="2800" dirty="0" smtClean="0"/>
              <a:t>threats</a:t>
            </a:r>
          </a:p>
          <a:p>
            <a:pPr marL="285750" indent="-285750">
              <a:lnSpc>
                <a:spcPct val="110000"/>
              </a:lnSpc>
              <a:buFont typeface="Courier New"/>
              <a:buChar char="o"/>
            </a:pPr>
            <a:r>
              <a:rPr lang="en-GB" altLang="fi-FI" sz="2800" dirty="0"/>
              <a:t>To clarify the current situation of security </a:t>
            </a:r>
            <a:r>
              <a:rPr lang="en-GB" altLang="fi-FI" sz="2800" dirty="0" smtClean="0"/>
              <a:t>authorities</a:t>
            </a:r>
          </a:p>
          <a:p>
            <a:pPr marL="285750" indent="-285750">
              <a:lnSpc>
                <a:spcPct val="110000"/>
              </a:lnSpc>
              <a:buFont typeface="Courier New"/>
              <a:buChar char="o"/>
            </a:pPr>
            <a:r>
              <a:rPr lang="en-GB" altLang="fi-FI" sz="2800" dirty="0"/>
              <a:t>To </a:t>
            </a:r>
            <a:r>
              <a:rPr lang="en-GB" altLang="fi-FI" sz="2800" dirty="0" smtClean="0"/>
              <a:t>study </a:t>
            </a:r>
            <a:r>
              <a:rPr lang="en-GB" altLang="fi-FI" sz="2800" dirty="0"/>
              <a:t>legislation elsewhere</a:t>
            </a:r>
          </a:p>
          <a:p>
            <a:pPr marL="285750" indent="-285750">
              <a:lnSpc>
                <a:spcPct val="110000"/>
              </a:lnSpc>
              <a:buFont typeface="Courier New"/>
              <a:buChar char="o"/>
            </a:pPr>
            <a:r>
              <a:rPr lang="en-GB" altLang="fi-FI" sz="2800" dirty="0"/>
              <a:t>To provide various alternatives</a:t>
            </a:r>
          </a:p>
          <a:p>
            <a:pPr marL="285750" indent="-285750">
              <a:lnSpc>
                <a:spcPct val="110000"/>
              </a:lnSpc>
              <a:buFont typeface="Courier New"/>
              <a:buChar char="o"/>
            </a:pPr>
            <a:r>
              <a:rPr lang="en-GB" altLang="fi-FI" sz="2800" dirty="0"/>
              <a:t>To propose how to develop legislation and other measures </a:t>
            </a:r>
          </a:p>
          <a:p>
            <a:pPr>
              <a:lnSpc>
                <a:spcPct val="110000"/>
              </a:lnSpc>
            </a:pPr>
            <a:endParaRPr lang="en-GB" altLang="fi-FI" sz="2800" dirty="0"/>
          </a:p>
          <a:p>
            <a:pPr>
              <a:lnSpc>
                <a:spcPct val="110000"/>
              </a:lnSpc>
            </a:pPr>
            <a:endParaRPr lang="en-GB" altLang="fi-FI" sz="2800" dirty="0"/>
          </a:p>
        </p:txBody>
      </p:sp>
      <p:pic>
        <p:nvPicPr>
          <p:cNvPr id="13" name="Picture 12" descr="slide_31_3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0353" y="2500659"/>
            <a:ext cx="2251350" cy="2107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28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6266"/>
            <a:ext cx="7190592" cy="598487"/>
          </a:xfrm>
        </p:spPr>
        <p:txBody>
          <a:bodyPr/>
          <a:lstStyle/>
          <a:p>
            <a:r>
              <a:rPr lang="fi-FI" dirty="0">
                <a:solidFill>
                  <a:srgbClr val="00548B"/>
                </a:solidFill>
              </a:rPr>
              <a:t>To </a:t>
            </a:r>
            <a:r>
              <a:rPr lang="fi-FI" dirty="0" err="1">
                <a:solidFill>
                  <a:srgbClr val="00548B"/>
                </a:solidFill>
              </a:rPr>
              <a:t>be</a:t>
            </a:r>
            <a:r>
              <a:rPr lang="fi-FI" dirty="0">
                <a:solidFill>
                  <a:srgbClr val="00548B"/>
                </a:solidFill>
              </a:rPr>
              <a:t> </a:t>
            </a:r>
            <a:r>
              <a:rPr lang="fi-FI" dirty="0" err="1">
                <a:solidFill>
                  <a:srgbClr val="00548B"/>
                </a:solidFill>
              </a:rPr>
              <a:t>carefully</a:t>
            </a:r>
            <a:r>
              <a:rPr lang="fi-FI" dirty="0">
                <a:solidFill>
                  <a:srgbClr val="00548B"/>
                </a:solidFill>
              </a:rPr>
              <a:t> </a:t>
            </a:r>
            <a:r>
              <a:rPr lang="fi-FI" dirty="0" err="1">
                <a:solidFill>
                  <a:srgbClr val="00548B"/>
                </a:solidFill>
              </a:rPr>
              <a:t>considered</a:t>
            </a:r>
            <a:endParaRPr lang="en-US" dirty="0">
              <a:solidFill>
                <a:srgbClr val="00548B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457D5-80AF-7143-9C76-7BD0543332E9}" type="datetime1">
              <a:rPr lang="fi-FI" smtClean="0"/>
              <a:t>21.8.2015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849903E-039B-6747-809A-B6BB401784C0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627048" y="1052739"/>
            <a:ext cx="4429337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20000"/>
              </a:lnSpc>
              <a:buFont typeface="Courier New"/>
              <a:buChar char="o"/>
            </a:pPr>
            <a:r>
              <a:rPr lang="fi-FI" dirty="0" err="1"/>
              <a:t>A</a:t>
            </a:r>
            <a:r>
              <a:rPr lang="fi-FI" dirty="0" err="1" smtClean="0"/>
              <a:t>ccurate</a:t>
            </a:r>
            <a:r>
              <a:rPr lang="fi-FI" dirty="0" smtClean="0"/>
              <a:t> </a:t>
            </a:r>
            <a:r>
              <a:rPr lang="fi-FI" dirty="0" err="1" smtClean="0"/>
              <a:t>legislative</a:t>
            </a:r>
            <a:r>
              <a:rPr lang="fi-FI" dirty="0" smtClean="0"/>
              <a:t> </a:t>
            </a:r>
            <a:r>
              <a:rPr lang="fi-FI" dirty="0" err="1" smtClean="0"/>
              <a:t>definitions</a:t>
            </a:r>
            <a:r>
              <a:rPr lang="fi-FI" dirty="0" smtClean="0"/>
              <a:t> </a:t>
            </a:r>
            <a:endParaRPr lang="fi-FI" dirty="0"/>
          </a:p>
          <a:p>
            <a:pPr marL="285750" indent="-285750">
              <a:lnSpc>
                <a:spcPct val="120000"/>
              </a:lnSpc>
              <a:buFont typeface="Courier New"/>
              <a:buChar char="o"/>
            </a:pPr>
            <a:r>
              <a:rPr lang="fi-FI" dirty="0" smtClean="0"/>
              <a:t>”</a:t>
            </a:r>
            <a:r>
              <a:rPr lang="fi-FI" dirty="0" err="1" smtClean="0"/>
              <a:t>Mass</a:t>
            </a:r>
            <a:r>
              <a:rPr lang="fi-FI" dirty="0" smtClean="0"/>
              <a:t> </a:t>
            </a:r>
            <a:r>
              <a:rPr lang="fi-FI" dirty="0" err="1"/>
              <a:t>surveillance</a:t>
            </a:r>
            <a:r>
              <a:rPr lang="fi-FI" dirty="0"/>
              <a:t>” </a:t>
            </a:r>
            <a:r>
              <a:rPr lang="fi-FI" dirty="0" err="1"/>
              <a:t>vs</a:t>
            </a:r>
            <a:r>
              <a:rPr lang="fi-FI" dirty="0"/>
              <a:t> </a:t>
            </a:r>
            <a:r>
              <a:rPr lang="fi-FI" dirty="0" err="1"/>
              <a:t>basic</a:t>
            </a:r>
            <a:r>
              <a:rPr lang="fi-FI" dirty="0"/>
              <a:t> </a:t>
            </a:r>
            <a:r>
              <a:rPr lang="fi-FI" dirty="0" err="1"/>
              <a:t>rights</a:t>
            </a:r>
            <a:endParaRPr lang="fi-FI" dirty="0"/>
          </a:p>
          <a:p>
            <a:pPr marL="285750" indent="-285750">
              <a:lnSpc>
                <a:spcPct val="120000"/>
              </a:lnSpc>
              <a:buFont typeface="Courier New"/>
              <a:buChar char="o"/>
            </a:pPr>
            <a:r>
              <a:rPr lang="fi-FI" dirty="0" err="1" smtClean="0"/>
              <a:t>Screening</a:t>
            </a:r>
            <a:r>
              <a:rPr lang="fi-FI" dirty="0" smtClean="0"/>
              <a:t> </a:t>
            </a:r>
            <a:r>
              <a:rPr lang="fi-FI" dirty="0" err="1"/>
              <a:t>information</a:t>
            </a:r>
            <a:r>
              <a:rPr lang="fi-FI" dirty="0"/>
              <a:t> with </a:t>
            </a:r>
            <a:r>
              <a:rPr lang="fi-FI" dirty="0" err="1"/>
              <a:t>sufficient</a:t>
            </a:r>
            <a:r>
              <a:rPr lang="fi-FI" dirty="0"/>
              <a:t> </a:t>
            </a:r>
            <a:r>
              <a:rPr lang="fi-FI" dirty="0" err="1"/>
              <a:t>accuracy</a:t>
            </a:r>
            <a:r>
              <a:rPr lang="fi-FI" dirty="0"/>
              <a:t> </a:t>
            </a:r>
          </a:p>
          <a:p>
            <a:pPr marL="285750" indent="-285750">
              <a:lnSpc>
                <a:spcPct val="120000"/>
              </a:lnSpc>
              <a:buFont typeface="Courier New"/>
              <a:buChar char="o"/>
            </a:pPr>
            <a:r>
              <a:rPr lang="fi-FI" dirty="0" err="1" smtClean="0"/>
              <a:t>Guarantee</a:t>
            </a:r>
            <a:r>
              <a:rPr lang="fi-FI" dirty="0"/>
              <a:t> </a:t>
            </a:r>
            <a:r>
              <a:rPr lang="fi-FI" dirty="0" smtClean="0"/>
              <a:t>the </a:t>
            </a:r>
            <a:r>
              <a:rPr lang="fi-FI" dirty="0" err="1"/>
              <a:t>confidentiality</a:t>
            </a:r>
            <a:r>
              <a:rPr lang="fi-FI" dirty="0"/>
              <a:t> of a </a:t>
            </a:r>
            <a:r>
              <a:rPr lang="fi-FI" dirty="0" err="1"/>
              <a:t>message</a:t>
            </a:r>
            <a:endParaRPr lang="fi-FI" dirty="0"/>
          </a:p>
          <a:p>
            <a:pPr marL="285750" indent="-285750">
              <a:lnSpc>
                <a:spcPct val="120000"/>
              </a:lnSpc>
              <a:buFont typeface="Courier New"/>
              <a:buChar char="o"/>
            </a:pPr>
            <a:r>
              <a:rPr lang="fi-FI" dirty="0" err="1"/>
              <a:t>Finland’s</a:t>
            </a:r>
            <a:r>
              <a:rPr lang="fi-FI" dirty="0"/>
              <a:t> </a:t>
            </a:r>
            <a:r>
              <a:rPr lang="fi-FI" dirty="0" err="1"/>
              <a:t>reputation</a:t>
            </a:r>
            <a:r>
              <a:rPr lang="fi-FI" dirty="0"/>
              <a:t>: </a:t>
            </a:r>
            <a:r>
              <a:rPr lang="fi-FI" dirty="0" err="1"/>
              <a:t>securing</a:t>
            </a:r>
            <a:r>
              <a:rPr lang="fi-FI" dirty="0"/>
              <a:t> national </a:t>
            </a:r>
            <a:r>
              <a:rPr lang="fi-FI" dirty="0" err="1"/>
              <a:t>security</a:t>
            </a:r>
            <a:r>
              <a:rPr lang="fi-FI" dirty="0"/>
              <a:t> </a:t>
            </a:r>
            <a:r>
              <a:rPr lang="fi-FI" dirty="0" err="1"/>
              <a:t>interests</a:t>
            </a:r>
            <a:r>
              <a:rPr lang="fi-FI" dirty="0"/>
              <a:t> and a </a:t>
            </a:r>
            <a:r>
              <a:rPr lang="fi-FI" dirty="0" err="1"/>
              <a:t>credible</a:t>
            </a:r>
            <a:r>
              <a:rPr lang="fi-FI" dirty="0"/>
              <a:t> </a:t>
            </a:r>
            <a:r>
              <a:rPr lang="fi-FI" dirty="0" err="1"/>
              <a:t>defence</a:t>
            </a:r>
            <a:r>
              <a:rPr lang="fi-FI" dirty="0"/>
              <a:t>, a </a:t>
            </a:r>
            <a:r>
              <a:rPr lang="fi-FI" dirty="0" err="1"/>
              <a:t>safe</a:t>
            </a:r>
            <a:r>
              <a:rPr lang="fi-FI" dirty="0"/>
              <a:t> </a:t>
            </a:r>
            <a:r>
              <a:rPr lang="fi-FI" dirty="0" err="1"/>
              <a:t>environment</a:t>
            </a:r>
            <a:r>
              <a:rPr lang="fi-FI" dirty="0"/>
              <a:t> for </a:t>
            </a:r>
            <a:r>
              <a:rPr lang="fi-FI" dirty="0" err="1"/>
              <a:t>individuals</a:t>
            </a:r>
            <a:r>
              <a:rPr lang="fi-FI" dirty="0"/>
              <a:t> and </a:t>
            </a:r>
            <a:r>
              <a:rPr lang="fi-FI" dirty="0" err="1"/>
              <a:t>businesses</a:t>
            </a:r>
            <a:endParaRPr lang="fi-FI" dirty="0"/>
          </a:p>
          <a:p>
            <a:pPr marL="285750" indent="-285750">
              <a:lnSpc>
                <a:spcPct val="120000"/>
              </a:lnSpc>
              <a:buFont typeface="Courier New"/>
              <a:buChar char="o"/>
            </a:pPr>
            <a:r>
              <a:rPr lang="fi-FI" dirty="0" err="1"/>
              <a:t>Minimum</a:t>
            </a:r>
            <a:r>
              <a:rPr lang="fi-FI" dirty="0"/>
              <a:t> </a:t>
            </a:r>
            <a:r>
              <a:rPr lang="fi-FI" dirty="0" err="1"/>
              <a:t>burdens</a:t>
            </a:r>
            <a:r>
              <a:rPr lang="fi-FI" dirty="0"/>
              <a:t> on </a:t>
            </a:r>
            <a:r>
              <a:rPr lang="fi-FI" dirty="0" err="1"/>
              <a:t>businesses</a:t>
            </a:r>
            <a:endParaRPr lang="fi-FI" dirty="0"/>
          </a:p>
          <a:p>
            <a:pPr marL="285750" indent="-285750">
              <a:lnSpc>
                <a:spcPct val="120000"/>
              </a:lnSpc>
              <a:buFont typeface="Courier New"/>
              <a:buChar char="o"/>
            </a:pPr>
            <a:r>
              <a:rPr lang="fi-FI" dirty="0" err="1"/>
              <a:t>Impact</a:t>
            </a:r>
            <a:r>
              <a:rPr lang="fi-FI" dirty="0"/>
              <a:t> </a:t>
            </a:r>
            <a:r>
              <a:rPr lang="fi-FI" dirty="0" err="1"/>
              <a:t>assessments</a:t>
            </a:r>
            <a:endParaRPr lang="fi-FI" dirty="0"/>
          </a:p>
          <a:p>
            <a:pPr marL="285750" indent="-285750">
              <a:lnSpc>
                <a:spcPct val="120000"/>
              </a:lnSpc>
              <a:buFont typeface="Courier New"/>
              <a:buChar char="o"/>
            </a:pPr>
            <a:r>
              <a:rPr lang="fi-FI" dirty="0"/>
              <a:t>Legal </a:t>
            </a:r>
            <a:r>
              <a:rPr lang="fi-FI" dirty="0" err="1"/>
              <a:t>protection</a:t>
            </a:r>
            <a:r>
              <a:rPr lang="fi-FI" dirty="0"/>
              <a:t> of the </a:t>
            </a:r>
            <a:r>
              <a:rPr lang="fi-FI" dirty="0" err="1"/>
              <a:t>individual</a:t>
            </a:r>
            <a:endParaRPr lang="fi-FI" dirty="0"/>
          </a:p>
          <a:p>
            <a:pPr marL="285750" indent="-285750">
              <a:lnSpc>
                <a:spcPct val="120000"/>
              </a:lnSpc>
              <a:buFont typeface="Courier New"/>
              <a:buChar char="o"/>
            </a:pPr>
            <a:r>
              <a:rPr lang="fi-FI" dirty="0" err="1"/>
              <a:t>Independent</a:t>
            </a:r>
            <a:r>
              <a:rPr lang="fi-FI" dirty="0"/>
              <a:t> </a:t>
            </a:r>
            <a:r>
              <a:rPr lang="fi-FI" dirty="0" err="1"/>
              <a:t>permission</a:t>
            </a:r>
            <a:r>
              <a:rPr lang="fi-FI" dirty="0"/>
              <a:t> </a:t>
            </a:r>
            <a:r>
              <a:rPr lang="fi-FI" dirty="0" err="1"/>
              <a:t>procedure</a:t>
            </a:r>
            <a:endParaRPr lang="fi-FI" dirty="0"/>
          </a:p>
          <a:p>
            <a:pPr marL="285750" indent="-285750">
              <a:lnSpc>
                <a:spcPct val="120000"/>
              </a:lnSpc>
              <a:buFont typeface="Courier New"/>
              <a:buChar char="o"/>
            </a:pPr>
            <a:r>
              <a:rPr lang="fi-FI" dirty="0" err="1" smtClean="0"/>
              <a:t>Organising</a:t>
            </a:r>
            <a:r>
              <a:rPr lang="fi-FI" dirty="0" smtClean="0"/>
              <a:t> </a:t>
            </a:r>
            <a:r>
              <a:rPr lang="fi-FI" dirty="0" err="1"/>
              <a:t>surveillance</a:t>
            </a:r>
            <a:r>
              <a:rPr lang="fi-FI" dirty="0"/>
              <a:t> and </a:t>
            </a:r>
            <a:r>
              <a:rPr lang="fi-FI" dirty="0" err="1"/>
              <a:t>transparency</a:t>
            </a:r>
            <a:endParaRPr lang="fi-FI" dirty="0"/>
          </a:p>
        </p:txBody>
      </p:sp>
      <p:pic>
        <p:nvPicPr>
          <p:cNvPr id="8" name="Picture 7" descr="slide_3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51298"/>
            <a:ext cx="3049116" cy="2765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931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lide3_slide_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108192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457D5-80AF-7143-9C76-7BD0543332E9}" type="datetime1">
              <a:rPr lang="fi-FI" smtClean="0"/>
              <a:t>21.8.2015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849903E-039B-6747-809A-B6BB401784C0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552076" y="1140065"/>
            <a:ext cx="5591924" cy="582455"/>
          </a:xfrm>
        </p:spPr>
        <p:txBody>
          <a:bodyPr/>
          <a:lstStyle/>
          <a:p>
            <a:r>
              <a:rPr lang="fi-FI" dirty="0" err="1" smtClean="0">
                <a:solidFill>
                  <a:schemeClr val="bg1"/>
                </a:solidFill>
              </a:rPr>
              <a:t>Cyber</a:t>
            </a:r>
            <a:r>
              <a:rPr lang="fi-FI" dirty="0" smtClean="0">
                <a:solidFill>
                  <a:schemeClr val="bg1"/>
                </a:solidFill>
              </a:rPr>
              <a:t> </a:t>
            </a:r>
            <a:r>
              <a:rPr lang="fi-FI" dirty="0" err="1" smtClean="0">
                <a:solidFill>
                  <a:schemeClr val="bg1"/>
                </a:solidFill>
              </a:rPr>
              <a:t>espionage</a:t>
            </a:r>
            <a:r>
              <a:rPr lang="fi-FI" dirty="0" smtClean="0">
                <a:solidFill>
                  <a:schemeClr val="bg1"/>
                </a:solidFill>
              </a:rPr>
              <a:t> on the </a:t>
            </a:r>
            <a:r>
              <a:rPr lang="fi-FI" dirty="0" err="1" smtClean="0">
                <a:solidFill>
                  <a:schemeClr val="bg1"/>
                </a:solidFill>
              </a:rPr>
              <a:t>rise</a:t>
            </a:r>
            <a:r>
              <a:rPr lang="fi-FI" dirty="0" smtClean="0">
                <a:solidFill>
                  <a:schemeClr val="bg1"/>
                </a:solidFill>
              </a:rPr>
              <a:t> </a:t>
            </a:r>
            <a:r>
              <a:rPr lang="fi-FI" sz="1200" dirty="0" smtClean="0">
                <a:solidFill>
                  <a:schemeClr val="bg1"/>
                </a:solidFill>
              </a:rPr>
              <a:t>(</a:t>
            </a:r>
            <a:r>
              <a:rPr lang="fi-FI" sz="1200" dirty="0" err="1" smtClean="0">
                <a:solidFill>
                  <a:schemeClr val="bg1"/>
                </a:solidFill>
              </a:rPr>
              <a:t>McAfee</a:t>
            </a:r>
            <a:r>
              <a:rPr lang="fi-FI" sz="1200" dirty="0" smtClean="0">
                <a:solidFill>
                  <a:schemeClr val="bg1"/>
                </a:solidFill>
              </a:rPr>
              <a:t>, Verizon)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itle 4"/>
          <p:cNvSpPr txBox="1">
            <a:spLocks/>
          </p:cNvSpPr>
          <p:nvPr/>
        </p:nvSpPr>
        <p:spPr>
          <a:xfrm>
            <a:off x="393240" y="992719"/>
            <a:ext cx="7676248" cy="582455"/>
          </a:xfrm>
          <a:prstGeom prst="rect">
            <a:avLst/>
          </a:prstGeom>
        </p:spPr>
        <p:txBody>
          <a:bodyPr vert="horz"/>
          <a:lstStyle>
            <a:lvl1pPr algn="l" defTabSz="4572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2"/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fi-FI" dirty="0" smtClean="0">
                <a:solidFill>
                  <a:schemeClr val="bg1"/>
                </a:solidFill>
              </a:rPr>
              <a:t> 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itle 4"/>
          <p:cNvSpPr txBox="1">
            <a:spLocks/>
          </p:cNvSpPr>
          <p:nvPr/>
        </p:nvSpPr>
        <p:spPr>
          <a:xfrm>
            <a:off x="393240" y="417050"/>
            <a:ext cx="7873341" cy="582455"/>
          </a:xfrm>
          <a:prstGeom prst="rect">
            <a:avLst/>
          </a:prstGeom>
        </p:spPr>
        <p:txBody>
          <a:bodyPr vert="horz"/>
          <a:lstStyle>
            <a:lvl1pPr algn="l" defTabSz="4572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2"/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fi-FI" dirty="0" err="1" smtClean="0">
                <a:solidFill>
                  <a:schemeClr val="bg1"/>
                </a:solidFill>
              </a:rPr>
              <a:t>Annual</a:t>
            </a:r>
            <a:r>
              <a:rPr lang="fi-FI" dirty="0" smtClean="0">
                <a:solidFill>
                  <a:schemeClr val="bg1"/>
                </a:solidFill>
              </a:rPr>
              <a:t> </a:t>
            </a:r>
            <a:r>
              <a:rPr lang="fi-FI" dirty="0" err="1" smtClean="0">
                <a:solidFill>
                  <a:schemeClr val="bg1"/>
                </a:solidFill>
              </a:rPr>
              <a:t>losses</a:t>
            </a:r>
            <a:r>
              <a:rPr lang="fi-FI" dirty="0" smtClean="0">
                <a:solidFill>
                  <a:schemeClr val="bg1"/>
                </a:solidFill>
              </a:rPr>
              <a:t> </a:t>
            </a:r>
            <a:r>
              <a:rPr lang="fi-FI" dirty="0" err="1" smtClean="0">
                <a:solidFill>
                  <a:schemeClr val="bg1"/>
                </a:solidFill>
              </a:rPr>
              <a:t>from</a:t>
            </a:r>
            <a:r>
              <a:rPr lang="fi-FI" dirty="0" smtClean="0">
                <a:solidFill>
                  <a:schemeClr val="bg1"/>
                </a:solidFill>
              </a:rPr>
              <a:t> </a:t>
            </a:r>
            <a:r>
              <a:rPr lang="fi-FI" dirty="0" err="1" smtClean="0">
                <a:solidFill>
                  <a:schemeClr val="bg1"/>
                </a:solidFill>
              </a:rPr>
              <a:t>cybercrime</a:t>
            </a:r>
            <a:r>
              <a:rPr lang="fi-FI" dirty="0" smtClean="0">
                <a:solidFill>
                  <a:schemeClr val="bg1"/>
                </a:solidFill>
              </a:rPr>
              <a:t> </a:t>
            </a:r>
            <a:r>
              <a:rPr lang="fi-FI" dirty="0" err="1" smtClean="0">
                <a:solidFill>
                  <a:schemeClr val="bg1"/>
                </a:solidFill>
              </a:rPr>
              <a:t>over</a:t>
            </a:r>
            <a:r>
              <a:rPr lang="fi-FI" dirty="0" smtClean="0">
                <a:solidFill>
                  <a:schemeClr val="bg1"/>
                </a:solidFill>
              </a:rPr>
              <a:t> $400 </a:t>
            </a:r>
            <a:r>
              <a:rPr lang="fi-FI" dirty="0" err="1" smtClean="0">
                <a:solidFill>
                  <a:schemeClr val="bg1"/>
                </a:solidFill>
              </a:rPr>
              <a:t>billion</a:t>
            </a:r>
            <a:r>
              <a:rPr lang="fi-FI" sz="2000" dirty="0" smtClean="0">
                <a:solidFill>
                  <a:schemeClr val="bg1"/>
                </a:solidFill>
              </a:rPr>
              <a:t> </a:t>
            </a:r>
            <a:r>
              <a:rPr lang="fi-FI" sz="1200" dirty="0">
                <a:solidFill>
                  <a:schemeClr val="bg1"/>
                </a:solidFill>
              </a:rPr>
              <a:t>(</a:t>
            </a:r>
            <a:r>
              <a:rPr lang="fi-FI" sz="1200" dirty="0" err="1">
                <a:solidFill>
                  <a:schemeClr val="bg1"/>
                </a:solidFill>
              </a:rPr>
              <a:t>McAfee</a:t>
            </a:r>
            <a:r>
              <a:rPr lang="fi-FI" sz="1200" dirty="0">
                <a:solidFill>
                  <a:schemeClr val="bg1"/>
                </a:solidFill>
              </a:rPr>
              <a:t>)</a:t>
            </a:r>
            <a:r>
              <a:rPr lang="fi-FI" sz="1200" dirty="0" smtClean="0">
                <a:solidFill>
                  <a:schemeClr val="bg1"/>
                </a:solidFill>
              </a:rPr>
              <a:t> 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2" name="Title 4"/>
          <p:cNvSpPr txBox="1">
            <a:spLocks/>
          </p:cNvSpPr>
          <p:nvPr/>
        </p:nvSpPr>
        <p:spPr>
          <a:xfrm>
            <a:off x="367557" y="1868986"/>
            <a:ext cx="7202383" cy="582455"/>
          </a:xfrm>
          <a:prstGeom prst="rect">
            <a:avLst/>
          </a:prstGeom>
        </p:spPr>
        <p:txBody>
          <a:bodyPr vert="horz"/>
          <a:lstStyle>
            <a:lvl1pPr algn="l" defTabSz="4572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2"/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fi-FI" dirty="0" err="1" smtClean="0">
                <a:solidFill>
                  <a:schemeClr val="bg1"/>
                </a:solidFill>
              </a:rPr>
              <a:t>Governments</a:t>
            </a:r>
            <a:r>
              <a:rPr lang="fi-FI" dirty="0" smtClean="0">
                <a:solidFill>
                  <a:schemeClr val="bg1"/>
                </a:solidFill>
              </a:rPr>
              <a:t> as the </a:t>
            </a:r>
            <a:r>
              <a:rPr lang="fi-FI" dirty="0" err="1" smtClean="0">
                <a:solidFill>
                  <a:schemeClr val="bg1"/>
                </a:solidFill>
              </a:rPr>
              <a:t>most</a:t>
            </a:r>
            <a:r>
              <a:rPr lang="fi-FI" dirty="0" smtClean="0">
                <a:solidFill>
                  <a:schemeClr val="bg1"/>
                </a:solidFill>
              </a:rPr>
              <a:t> </a:t>
            </a:r>
            <a:r>
              <a:rPr lang="fi-FI" dirty="0" err="1" smtClean="0">
                <a:solidFill>
                  <a:schemeClr val="bg1"/>
                </a:solidFill>
              </a:rPr>
              <a:t>important</a:t>
            </a:r>
            <a:r>
              <a:rPr lang="fi-FI" dirty="0" smtClean="0">
                <a:solidFill>
                  <a:schemeClr val="bg1"/>
                </a:solidFill>
              </a:rPr>
              <a:t> </a:t>
            </a:r>
            <a:r>
              <a:rPr lang="fi-FI" dirty="0" err="1" smtClean="0">
                <a:solidFill>
                  <a:schemeClr val="bg1"/>
                </a:solidFill>
              </a:rPr>
              <a:t>target</a:t>
            </a:r>
            <a:r>
              <a:rPr lang="fi-FI" dirty="0" smtClean="0">
                <a:solidFill>
                  <a:schemeClr val="bg1"/>
                </a:solidFill>
              </a:rPr>
              <a:t> </a:t>
            </a:r>
            <a:r>
              <a:rPr lang="fi-FI" sz="1200" dirty="0" smtClean="0">
                <a:solidFill>
                  <a:schemeClr val="bg1"/>
                </a:solidFill>
              </a:rPr>
              <a:t>(</a:t>
            </a:r>
            <a:r>
              <a:rPr lang="fi-FI" sz="1200" dirty="0" err="1" smtClean="0">
                <a:solidFill>
                  <a:schemeClr val="bg1"/>
                </a:solidFill>
              </a:rPr>
              <a:t>Symantec</a:t>
            </a:r>
            <a:r>
              <a:rPr lang="fi-FI" sz="1200" dirty="0" smtClean="0">
                <a:solidFill>
                  <a:schemeClr val="bg1"/>
                </a:solidFill>
              </a:rPr>
              <a:t>)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5410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457D5-80AF-7143-9C76-7BD0543332E9}" type="datetime1">
              <a:rPr lang="fi-FI" smtClean="0"/>
              <a:t>21.8.2015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849903E-039B-6747-809A-B6BB401784C0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-255840" y="3362190"/>
            <a:ext cx="91440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endParaRPr lang="en-US" sz="1400" baseline="0" dirty="0">
              <a:latin typeface="Calibri"/>
            </a:endParaRPr>
          </a:p>
        </p:txBody>
      </p:sp>
      <p:sp>
        <p:nvSpPr>
          <p:cNvPr id="8" name="Sisällön paikkamerkki 2"/>
          <p:cNvSpPr>
            <a:spLocks noGrp="1"/>
          </p:cNvSpPr>
          <p:nvPr>
            <p:ph idx="4294967295"/>
          </p:nvPr>
        </p:nvSpPr>
        <p:spPr>
          <a:xfrm>
            <a:off x="531560" y="2224732"/>
            <a:ext cx="7065295" cy="2051858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  <a:softEdge rad="6350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buNone/>
            </a:pP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Finland cannot be a successful and competitive welfare state without a safe cyber 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domain</a:t>
            </a:r>
            <a:endParaRPr lang="fi-FI" sz="3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ekstiruutu 1"/>
          <p:cNvSpPr txBox="1"/>
          <p:nvPr/>
        </p:nvSpPr>
        <p:spPr>
          <a:xfrm>
            <a:off x="5082639" y="5700156"/>
            <a:ext cx="91440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endParaRPr lang="fi-FI" sz="1400" baseline="0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27759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9956" y="411369"/>
            <a:ext cx="7190592" cy="709715"/>
          </a:xfrm>
        </p:spPr>
        <p:txBody>
          <a:bodyPr/>
          <a:lstStyle/>
          <a:p>
            <a:r>
              <a:rPr lang="fi-FI" dirty="0"/>
              <a:t>Comprehensive </a:t>
            </a:r>
            <a:r>
              <a:rPr lang="fi-FI" dirty="0" err="1"/>
              <a:t>approach</a:t>
            </a:r>
            <a:endParaRPr lang="fi-FI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457D5-80AF-7143-9C76-7BD0543332E9}" type="datetime1">
              <a:rPr lang="fi-FI" smtClean="0"/>
              <a:t>21.8.2015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849903E-039B-6747-809A-B6BB401784C0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5" name="Picture 4" descr="slide_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226" y="1121084"/>
            <a:ext cx="6624320" cy="475165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258610" y="3644178"/>
            <a:ext cx="1843231" cy="31496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Public </a:t>
            </a:r>
            <a:r>
              <a:rPr lang="en-US" sz="1200" b="1" dirty="0" smtClean="0">
                <a:solidFill>
                  <a:schemeClr val="bg1"/>
                </a:solidFill>
              </a:rPr>
              <a:t>– </a:t>
            </a:r>
            <a:r>
              <a:rPr lang="en-US" sz="1200" b="1" dirty="0">
                <a:solidFill>
                  <a:schemeClr val="bg1"/>
                </a:solidFill>
              </a:rPr>
              <a:t>Private </a:t>
            </a:r>
            <a:r>
              <a:rPr lang="en-US" sz="1200" b="1" dirty="0" smtClean="0">
                <a:solidFill>
                  <a:schemeClr val="bg1"/>
                </a:solidFill>
              </a:rPr>
              <a:t>Partnerships</a:t>
            </a:r>
            <a:endParaRPr lang="en-US" sz="1200" dirty="0">
              <a:solidFill>
                <a:schemeClr val="bg1"/>
              </a:solidFill>
            </a:endParaRPr>
          </a:p>
          <a:p>
            <a:endParaRPr lang="en-US" sz="1400" baseline="0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38382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nip Same Side Corner Rectangle 32"/>
          <p:cNvSpPr/>
          <p:nvPr/>
        </p:nvSpPr>
        <p:spPr>
          <a:xfrm>
            <a:off x="3149103" y="2275239"/>
            <a:ext cx="3231232" cy="466560"/>
          </a:xfrm>
          <a:prstGeom prst="snip2Same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4" name="Extract 33"/>
          <p:cNvSpPr/>
          <p:nvPr/>
        </p:nvSpPr>
        <p:spPr>
          <a:xfrm>
            <a:off x="3166519" y="1181394"/>
            <a:ext cx="3231232" cy="1024904"/>
          </a:xfrm>
          <a:prstGeom prst="flowChartExtract">
            <a:avLst/>
          </a:prstGeom>
          <a:solidFill>
            <a:schemeClr val="bg1">
              <a:lumMod val="85000"/>
            </a:schemeClr>
          </a:solidFill>
          <a:ln w="19050">
            <a:solidFill>
              <a:srgbClr val="003F8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5" name="Snip Same Side Corner Rectangle 34"/>
          <p:cNvSpPr/>
          <p:nvPr/>
        </p:nvSpPr>
        <p:spPr>
          <a:xfrm>
            <a:off x="2665328" y="2738332"/>
            <a:ext cx="4288131" cy="466560"/>
          </a:xfrm>
          <a:prstGeom prst="snip2Same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64" name="Snip Same Side Corner Rectangle 63"/>
          <p:cNvSpPr/>
          <p:nvPr/>
        </p:nvSpPr>
        <p:spPr>
          <a:xfrm>
            <a:off x="2685894" y="4328584"/>
            <a:ext cx="4177693" cy="855360"/>
          </a:xfrm>
          <a:prstGeom prst="snip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5" name="Snip Same Side Corner Rectangle 64"/>
          <p:cNvSpPr/>
          <p:nvPr/>
        </p:nvSpPr>
        <p:spPr>
          <a:xfrm>
            <a:off x="2014314" y="5210400"/>
            <a:ext cx="5434334" cy="767043"/>
          </a:xfrm>
          <a:prstGeom prst="snip2Same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6" name="Otsikko 1"/>
          <p:cNvSpPr>
            <a:spLocks noGrp="1"/>
          </p:cNvSpPr>
          <p:nvPr>
            <p:ph type="title"/>
          </p:nvPr>
        </p:nvSpPr>
        <p:spPr>
          <a:xfrm>
            <a:off x="335124" y="296652"/>
            <a:ext cx="6688674" cy="954892"/>
          </a:xfrm>
        </p:spPr>
        <p:txBody>
          <a:bodyPr/>
          <a:lstStyle/>
          <a:p>
            <a:r>
              <a:rPr lang="fi-FI" dirty="0" err="1">
                <a:ea typeface="Verdana" pitchFamily="34" charset="0"/>
              </a:rPr>
              <a:t>Principles</a:t>
            </a:r>
            <a:r>
              <a:rPr lang="fi-FI" dirty="0">
                <a:ea typeface="Verdana" pitchFamily="34" charset="0"/>
              </a:rPr>
              <a:t> of </a:t>
            </a:r>
            <a:r>
              <a:rPr lang="fi-FI" dirty="0" err="1">
                <a:ea typeface="Verdana" pitchFamily="34" charset="0"/>
              </a:rPr>
              <a:t>Crisis</a:t>
            </a:r>
            <a:r>
              <a:rPr lang="fi-FI" dirty="0">
                <a:ea typeface="Verdana" pitchFamily="34" charset="0"/>
              </a:rPr>
              <a:t> </a:t>
            </a:r>
            <a:r>
              <a:rPr lang="fi-FI" dirty="0" smtClean="0">
                <a:ea typeface="Verdana" pitchFamily="34" charset="0"/>
              </a:rPr>
              <a:t>Management in Finland</a:t>
            </a:r>
            <a:endParaRPr lang="fi-FI" sz="2800" dirty="0">
              <a:solidFill>
                <a:srgbClr val="17447D"/>
              </a:solidFill>
              <a:ea typeface="Verdana" pitchFamily="34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3753463" y="2357319"/>
            <a:ext cx="2090322" cy="3024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noAutofit/>
          </a:bodyPr>
          <a:lstStyle/>
          <a:p>
            <a:pPr algn="ctr"/>
            <a:r>
              <a:rPr lang="en-US" sz="1400" dirty="0" smtClean="0">
                <a:solidFill>
                  <a:srgbClr val="17447D"/>
                </a:solidFill>
                <a:latin typeface="Calibri"/>
              </a:rPr>
              <a:t>President of the Republic</a:t>
            </a:r>
            <a:endParaRPr lang="en-US" sz="1400" dirty="0">
              <a:solidFill>
                <a:srgbClr val="17447D"/>
              </a:solidFill>
              <a:latin typeface="Calibri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2685895" y="2889761"/>
            <a:ext cx="4124148" cy="3024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noAutofit/>
          </a:bodyPr>
          <a:lstStyle/>
          <a:p>
            <a:pPr algn="ctr"/>
            <a:r>
              <a:rPr lang="en-US" sz="1400" dirty="0" smtClean="0">
                <a:solidFill>
                  <a:srgbClr val="17447D"/>
                </a:solidFill>
                <a:latin typeface="Calibri"/>
              </a:rPr>
              <a:t>Government with its committees</a:t>
            </a:r>
            <a:endParaRPr lang="en-US" sz="1400" dirty="0">
              <a:solidFill>
                <a:srgbClr val="17447D"/>
              </a:solidFill>
              <a:latin typeface="Calibri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-3078250" y="2622583"/>
            <a:ext cx="4124148" cy="44274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endParaRPr lang="en-US" sz="1400" dirty="0">
              <a:solidFill>
                <a:srgbClr val="17447D"/>
              </a:solidFill>
              <a:latin typeface="Calibri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2727131" y="4328583"/>
            <a:ext cx="4010932" cy="85536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noAutofit/>
          </a:bodyPr>
          <a:lstStyle/>
          <a:p>
            <a:pPr algn="ctr"/>
            <a:r>
              <a:rPr lang="en-US" sz="1400" dirty="0" smtClean="0">
                <a:solidFill>
                  <a:srgbClr val="17447D"/>
                </a:solidFill>
                <a:latin typeface="Calibri"/>
              </a:rPr>
              <a:t>Ministry</a:t>
            </a:r>
          </a:p>
          <a:p>
            <a:pPr algn="dist"/>
            <a:r>
              <a:rPr lang="en-US" sz="1400" b="1" dirty="0" smtClean="0">
                <a:solidFill>
                  <a:srgbClr val="17447D"/>
                </a:solidFill>
                <a:latin typeface="Calibri"/>
              </a:rPr>
              <a:t>C O M P E T E N T  A U T H O R I T Y </a:t>
            </a:r>
          </a:p>
          <a:p>
            <a:pPr algn="ctr"/>
            <a:r>
              <a:rPr lang="en-US" sz="1400" dirty="0" smtClean="0">
                <a:solidFill>
                  <a:srgbClr val="17447D"/>
                </a:solidFill>
                <a:latin typeface="Calibri"/>
              </a:rPr>
              <a:t>Administration at central, regional and local levels</a:t>
            </a:r>
            <a:endParaRPr lang="en-US" sz="1400" dirty="0">
              <a:solidFill>
                <a:srgbClr val="17447D"/>
              </a:solidFill>
              <a:latin typeface="Calibri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2218935" y="5342506"/>
            <a:ext cx="5027325" cy="55566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noAutofit/>
          </a:bodyPr>
          <a:lstStyle/>
          <a:p>
            <a:pPr algn="ctr"/>
            <a:r>
              <a:rPr lang="en-US" sz="1400" dirty="0" smtClean="0">
                <a:solidFill>
                  <a:srgbClr val="17447D"/>
                </a:solidFill>
                <a:latin typeface="Calibri"/>
              </a:rPr>
              <a:t>Supporting authorities, business life and civic </a:t>
            </a:r>
            <a:r>
              <a:rPr lang="en-US" sz="1400" dirty="0" err="1" smtClean="0">
                <a:solidFill>
                  <a:srgbClr val="17447D"/>
                </a:solidFill>
                <a:latin typeface="Calibri"/>
              </a:rPr>
              <a:t>organisations</a:t>
            </a:r>
            <a:r>
              <a:rPr lang="en-US" sz="1400" dirty="0">
                <a:solidFill>
                  <a:srgbClr val="17447D"/>
                </a:solidFill>
                <a:latin typeface="Calibri"/>
              </a:rPr>
              <a:t/>
            </a:r>
            <a:br>
              <a:rPr lang="en-US" sz="1400" dirty="0">
                <a:solidFill>
                  <a:srgbClr val="17447D"/>
                </a:solidFill>
                <a:latin typeface="Calibri"/>
              </a:rPr>
            </a:br>
            <a:r>
              <a:rPr lang="en-US" sz="1400" dirty="0" smtClean="0">
                <a:solidFill>
                  <a:srgbClr val="17447D"/>
                </a:solidFill>
                <a:latin typeface="Calibri"/>
              </a:rPr>
              <a:t>National and international actors </a:t>
            </a:r>
            <a:endParaRPr lang="en-US" sz="1400" dirty="0">
              <a:solidFill>
                <a:srgbClr val="17447D"/>
              </a:solidFill>
              <a:latin typeface="Calibri"/>
            </a:endParaRPr>
          </a:p>
        </p:txBody>
      </p:sp>
      <p:pic>
        <p:nvPicPr>
          <p:cNvPr id="84" name="Picture 8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4286" y="1361398"/>
            <a:ext cx="415698" cy="52605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</p:pic>
      <p:sp>
        <p:nvSpPr>
          <p:cNvPr id="21" name="Snip Same Side Corner Rectangle 31"/>
          <p:cNvSpPr/>
          <p:nvPr/>
        </p:nvSpPr>
        <p:spPr>
          <a:xfrm>
            <a:off x="4387169" y="3211943"/>
            <a:ext cx="208238" cy="1119073"/>
          </a:xfrm>
          <a:prstGeom prst="snip2SameRect">
            <a:avLst>
              <a:gd name="adj1" fmla="val 3102"/>
              <a:gd name="adj2" fmla="val 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2" name="Snip Same Side Corner Rectangle 31"/>
          <p:cNvSpPr/>
          <p:nvPr/>
        </p:nvSpPr>
        <p:spPr>
          <a:xfrm>
            <a:off x="4838922" y="3211942"/>
            <a:ext cx="208238" cy="1119073"/>
          </a:xfrm>
          <a:prstGeom prst="snip2SameRect">
            <a:avLst>
              <a:gd name="adj1" fmla="val 3102"/>
              <a:gd name="adj2" fmla="val 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6" name="Snip Same Side Corner Rectangle 31"/>
          <p:cNvSpPr/>
          <p:nvPr/>
        </p:nvSpPr>
        <p:spPr>
          <a:xfrm>
            <a:off x="3927535" y="3211944"/>
            <a:ext cx="208238" cy="1119073"/>
          </a:xfrm>
          <a:prstGeom prst="snip2SameRect">
            <a:avLst>
              <a:gd name="adj1" fmla="val 3102"/>
              <a:gd name="adj2" fmla="val 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7" name="Snip Same Side Corner Rectangle 31"/>
          <p:cNvSpPr/>
          <p:nvPr/>
        </p:nvSpPr>
        <p:spPr>
          <a:xfrm>
            <a:off x="3511059" y="3211941"/>
            <a:ext cx="208238" cy="1119073"/>
          </a:xfrm>
          <a:prstGeom prst="snip2SameRect">
            <a:avLst>
              <a:gd name="adj1" fmla="val 3102"/>
              <a:gd name="adj2" fmla="val 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8" name="Snip Same Side Corner Rectangle 31"/>
          <p:cNvSpPr/>
          <p:nvPr/>
        </p:nvSpPr>
        <p:spPr>
          <a:xfrm>
            <a:off x="2727131" y="3202048"/>
            <a:ext cx="208238" cy="1119073"/>
          </a:xfrm>
          <a:prstGeom prst="snip2SameRect">
            <a:avLst>
              <a:gd name="adj1" fmla="val 3102"/>
              <a:gd name="adj2" fmla="val 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9" name="Snip Same Side Corner Rectangle 31"/>
          <p:cNvSpPr/>
          <p:nvPr/>
        </p:nvSpPr>
        <p:spPr>
          <a:xfrm>
            <a:off x="3132353" y="3202047"/>
            <a:ext cx="208238" cy="1119073"/>
          </a:xfrm>
          <a:prstGeom prst="snip2SameRect">
            <a:avLst>
              <a:gd name="adj1" fmla="val 3102"/>
              <a:gd name="adj2" fmla="val 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6" name="Snip Same Side Corner Rectangle 31"/>
          <p:cNvSpPr/>
          <p:nvPr/>
        </p:nvSpPr>
        <p:spPr>
          <a:xfrm>
            <a:off x="6189513" y="3192157"/>
            <a:ext cx="208238" cy="1119073"/>
          </a:xfrm>
          <a:prstGeom prst="snip2SameRect">
            <a:avLst>
              <a:gd name="adj1" fmla="val 3102"/>
              <a:gd name="adj2" fmla="val 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7" name="Snip Same Side Corner Rectangle 31"/>
          <p:cNvSpPr/>
          <p:nvPr/>
        </p:nvSpPr>
        <p:spPr>
          <a:xfrm>
            <a:off x="6641266" y="3192156"/>
            <a:ext cx="208238" cy="1119073"/>
          </a:xfrm>
          <a:prstGeom prst="snip2SameRect">
            <a:avLst>
              <a:gd name="adj1" fmla="val 3102"/>
              <a:gd name="adj2" fmla="val 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8" name="Snip Same Side Corner Rectangle 31"/>
          <p:cNvSpPr/>
          <p:nvPr/>
        </p:nvSpPr>
        <p:spPr>
          <a:xfrm>
            <a:off x="5729879" y="3192158"/>
            <a:ext cx="208238" cy="1119073"/>
          </a:xfrm>
          <a:prstGeom prst="snip2SameRect">
            <a:avLst>
              <a:gd name="adj1" fmla="val 3102"/>
              <a:gd name="adj2" fmla="val 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9" name="Snip Same Side Corner Rectangle 31"/>
          <p:cNvSpPr/>
          <p:nvPr/>
        </p:nvSpPr>
        <p:spPr>
          <a:xfrm>
            <a:off x="5278576" y="3202049"/>
            <a:ext cx="208238" cy="1119073"/>
          </a:xfrm>
          <a:prstGeom prst="snip2SameRect">
            <a:avLst>
              <a:gd name="adj1" fmla="val 3102"/>
              <a:gd name="adj2" fmla="val 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Suorakulmio 1"/>
          <p:cNvSpPr/>
          <p:nvPr/>
        </p:nvSpPr>
        <p:spPr>
          <a:xfrm>
            <a:off x="3675180" y="3504909"/>
            <a:ext cx="301000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1400" dirty="0" err="1">
                <a:solidFill>
                  <a:srgbClr val="17447D"/>
                </a:solidFill>
              </a:rPr>
              <a:t>Interministerial</a:t>
            </a:r>
            <a:r>
              <a:rPr lang="en-US" sz="1400" dirty="0">
                <a:solidFill>
                  <a:srgbClr val="17447D"/>
                </a:solidFill>
              </a:rPr>
              <a:t> Cooperation Bodies</a:t>
            </a:r>
          </a:p>
        </p:txBody>
      </p:sp>
      <p:pic>
        <p:nvPicPr>
          <p:cNvPr id="85" name="Picture 8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8999" y="3403178"/>
            <a:ext cx="548008" cy="6970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95659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457D5-80AF-7143-9C76-7BD0543332E9}" type="datetime1">
              <a:rPr lang="fi-FI" smtClean="0"/>
              <a:pPr/>
              <a:t>21.8.2015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849903E-039B-6747-809A-B6BB401784C0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526503" y="334340"/>
            <a:ext cx="7190592" cy="708933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18447E"/>
                </a:solidFill>
                <a:latin typeface="Verdana"/>
                <a:ea typeface="+mj-ea"/>
                <a:cs typeface="+mj-cs"/>
              </a:defRPr>
            </a:lvl1pPr>
          </a:lstStyle>
          <a:p>
            <a:pPr algn="l"/>
            <a:r>
              <a:rPr lang="fi-FI" sz="2800" dirty="0" err="1" smtClean="0">
                <a:solidFill>
                  <a:srgbClr val="00548B"/>
                </a:solidFill>
                <a:latin typeface="Calibri"/>
              </a:rPr>
              <a:t>Tasks</a:t>
            </a:r>
            <a:r>
              <a:rPr lang="fi-FI" sz="2800" dirty="0" smtClean="0">
                <a:solidFill>
                  <a:srgbClr val="00548B"/>
                </a:solidFill>
                <a:latin typeface="Calibri"/>
              </a:rPr>
              <a:t> of the Security </a:t>
            </a:r>
            <a:r>
              <a:rPr lang="fi-FI" sz="2800" dirty="0" err="1">
                <a:solidFill>
                  <a:srgbClr val="00548B"/>
                </a:solidFill>
                <a:latin typeface="Calibri"/>
              </a:rPr>
              <a:t>Committee</a:t>
            </a:r>
            <a:endParaRPr lang="en-US" sz="2800" dirty="0">
              <a:solidFill>
                <a:srgbClr val="00548B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3689" y="1552259"/>
            <a:ext cx="1884710" cy="2088000"/>
          </a:xfrm>
          <a:prstGeom prst="rect">
            <a:avLst/>
          </a:prstGeom>
          <a:noFill/>
        </p:spPr>
        <p:txBody>
          <a:bodyPr wrap="square" rtlCol="0" anchor="t" anchorCtr="0">
            <a:noAutofit/>
          </a:bodyPr>
          <a:lstStyle/>
          <a:p>
            <a:r>
              <a:rPr lang="en-US" b="1" kern="0" dirty="0">
                <a:solidFill>
                  <a:srgbClr val="000000"/>
                </a:solidFill>
                <a:ea typeface="Verdana" pitchFamily="34" charset="0"/>
              </a:rPr>
              <a:t>To contribute </a:t>
            </a:r>
            <a:r>
              <a:rPr lang="en-US" kern="0" dirty="0">
                <a:solidFill>
                  <a:srgbClr val="000000"/>
                </a:solidFill>
                <a:ea typeface="Verdana" pitchFamily="34" charset="0"/>
              </a:rPr>
              <a:t>to the </a:t>
            </a:r>
            <a:r>
              <a:rPr lang="en-US" kern="0" dirty="0" smtClean="0">
                <a:solidFill>
                  <a:srgbClr val="000000"/>
                </a:solidFill>
                <a:ea typeface="Verdana" pitchFamily="34" charset="0"/>
              </a:rPr>
              <a:t>preparedness </a:t>
            </a:r>
            <a:r>
              <a:rPr lang="en-US" kern="0" dirty="0">
                <a:solidFill>
                  <a:srgbClr val="000000"/>
                </a:solidFill>
                <a:ea typeface="Verdana" pitchFamily="34" charset="0"/>
              </a:rPr>
              <a:t>of comprehensive security and its </a:t>
            </a:r>
            <a:r>
              <a:rPr lang="en-US" kern="0" dirty="0" smtClean="0">
                <a:solidFill>
                  <a:srgbClr val="000000"/>
                </a:solidFill>
                <a:ea typeface="Verdana" pitchFamily="34" charset="0"/>
              </a:rPr>
              <a:t>coordination</a:t>
            </a:r>
            <a:endParaRPr lang="en-US" kern="0" dirty="0">
              <a:solidFill>
                <a:srgbClr val="000000"/>
              </a:solidFill>
              <a:ea typeface="Verdana" pitchFamily="34" charset="0"/>
            </a:endParaRPr>
          </a:p>
          <a:p>
            <a:endParaRPr lang="en-US" baseline="0" dirty="0"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91364" y="1552259"/>
            <a:ext cx="1915643" cy="2088000"/>
          </a:xfrm>
          <a:prstGeom prst="rect">
            <a:avLst/>
          </a:prstGeom>
          <a:noFill/>
        </p:spPr>
        <p:txBody>
          <a:bodyPr wrap="square" rtlCol="0" anchor="t" anchorCtr="0">
            <a:noAutofit/>
          </a:bodyPr>
          <a:lstStyle/>
          <a:p>
            <a:r>
              <a:rPr lang="en-US" b="1" kern="0" dirty="0">
                <a:solidFill>
                  <a:srgbClr val="000000"/>
                </a:solidFill>
                <a:ea typeface="Verdana" pitchFamily="34" charset="0"/>
              </a:rPr>
              <a:t>To monitor and evaluate </a:t>
            </a:r>
            <a:r>
              <a:rPr lang="en-US" kern="0" dirty="0">
                <a:solidFill>
                  <a:srgbClr val="000000"/>
                </a:solidFill>
                <a:ea typeface="Verdana" pitchFamily="34" charset="0"/>
              </a:rPr>
              <a:t>Finland's security and </a:t>
            </a:r>
            <a:r>
              <a:rPr lang="en-US" kern="0" dirty="0" err="1">
                <a:solidFill>
                  <a:srgbClr val="000000"/>
                </a:solidFill>
                <a:ea typeface="Verdana" pitchFamily="34" charset="0"/>
              </a:rPr>
              <a:t>defence</a:t>
            </a:r>
            <a:r>
              <a:rPr lang="en-US" kern="0" dirty="0">
                <a:solidFill>
                  <a:srgbClr val="000000"/>
                </a:solidFill>
                <a:ea typeface="Verdana" pitchFamily="34" charset="0"/>
              </a:rPr>
              <a:t> policy environment  and societal changes and their impacts on comprehensive </a:t>
            </a:r>
            <a:r>
              <a:rPr lang="en-US" kern="0" dirty="0" smtClean="0">
                <a:solidFill>
                  <a:srgbClr val="000000"/>
                </a:solidFill>
                <a:ea typeface="Verdana" pitchFamily="34" charset="0"/>
              </a:rPr>
              <a:t>security  arrangements</a:t>
            </a:r>
            <a:endParaRPr lang="en-US" kern="0" dirty="0">
              <a:solidFill>
                <a:srgbClr val="000000"/>
              </a:solidFill>
              <a:ea typeface="Verdana" pitchFamily="34" charset="0"/>
            </a:endParaRPr>
          </a:p>
          <a:p>
            <a:endParaRPr lang="en-US" sz="1600" baseline="0" dirty="0">
              <a:latin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09762" y="1552259"/>
            <a:ext cx="1818798" cy="2088000"/>
          </a:xfrm>
          <a:prstGeom prst="rect">
            <a:avLst/>
          </a:prstGeom>
          <a:noFill/>
        </p:spPr>
        <p:txBody>
          <a:bodyPr wrap="square" rtlCol="0" anchor="t" anchorCtr="0">
            <a:noAutofit/>
          </a:bodyPr>
          <a:lstStyle/>
          <a:p>
            <a:r>
              <a:rPr lang="en-US" b="1" kern="0" dirty="0" smtClean="0">
                <a:solidFill>
                  <a:srgbClr val="000000"/>
                </a:solidFill>
                <a:ea typeface="Verdana" pitchFamily="34" charset="0"/>
              </a:rPr>
              <a:t>To </a:t>
            </a:r>
            <a:r>
              <a:rPr lang="en-US" b="1" kern="0" dirty="0">
                <a:solidFill>
                  <a:srgbClr val="000000"/>
                </a:solidFill>
                <a:ea typeface="Verdana" pitchFamily="34" charset="0"/>
              </a:rPr>
              <a:t>monitor the activities </a:t>
            </a:r>
            <a:r>
              <a:rPr lang="en-US" kern="0" dirty="0">
                <a:solidFill>
                  <a:srgbClr val="000000"/>
                </a:solidFill>
                <a:ea typeface="Verdana" pitchFamily="34" charset="0"/>
              </a:rPr>
              <a:t>of different administrative sectors and levels to maintain and develop comprehensive security </a:t>
            </a:r>
            <a:r>
              <a:rPr lang="en-US" kern="0" dirty="0" smtClean="0">
                <a:solidFill>
                  <a:srgbClr val="000000"/>
                </a:solidFill>
                <a:ea typeface="Verdana" pitchFamily="34" charset="0"/>
              </a:rPr>
              <a:t>arrangements</a:t>
            </a:r>
            <a:r>
              <a:rPr lang="en-US" sz="1600" kern="0" dirty="0">
                <a:solidFill>
                  <a:srgbClr val="000000"/>
                </a:solidFill>
                <a:ea typeface="Verdana" pitchFamily="34" charset="0"/>
              </a:rPr>
              <a:t/>
            </a:r>
            <a:br>
              <a:rPr lang="en-US" sz="1600" kern="0" dirty="0">
                <a:solidFill>
                  <a:srgbClr val="000000"/>
                </a:solidFill>
                <a:ea typeface="Verdana" pitchFamily="34" charset="0"/>
              </a:rPr>
            </a:br>
            <a:endParaRPr lang="en-US" sz="1600" kern="0" dirty="0">
              <a:solidFill>
                <a:srgbClr val="000000"/>
              </a:solidFill>
              <a:ea typeface="Verdana" pitchFamily="34" charset="0"/>
            </a:endParaRPr>
          </a:p>
          <a:p>
            <a:endParaRPr lang="en-US" sz="1600" baseline="0" dirty="0">
              <a:latin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61314" y="1552259"/>
            <a:ext cx="2003858" cy="2088000"/>
          </a:xfrm>
          <a:prstGeom prst="rect">
            <a:avLst/>
          </a:prstGeom>
          <a:noFill/>
        </p:spPr>
        <p:txBody>
          <a:bodyPr wrap="square" rtlCol="0" anchor="t" anchorCtr="0">
            <a:noAutofit/>
          </a:bodyPr>
          <a:lstStyle/>
          <a:p>
            <a:r>
              <a:rPr lang="en-US" b="1" kern="0" dirty="0" smtClean="0">
                <a:solidFill>
                  <a:srgbClr val="000000"/>
                </a:solidFill>
                <a:ea typeface="Verdana" pitchFamily="34" charset="0"/>
              </a:rPr>
              <a:t>To coordinate</a:t>
            </a:r>
            <a:r>
              <a:rPr lang="en-US" kern="0" dirty="0" smtClean="0">
                <a:solidFill>
                  <a:srgbClr val="000000"/>
                </a:solidFill>
                <a:ea typeface="Verdana" pitchFamily="34" charset="0"/>
              </a:rPr>
              <a:t>,</a:t>
            </a:r>
            <a:r>
              <a:rPr lang="en-US" b="1" kern="0" dirty="0" smtClean="0">
                <a:solidFill>
                  <a:srgbClr val="000000"/>
                </a:solidFill>
                <a:ea typeface="Verdana" pitchFamily="34" charset="0"/>
              </a:rPr>
              <a:t> </a:t>
            </a:r>
            <a:r>
              <a:rPr lang="en-US" kern="0" dirty="0">
                <a:solidFill>
                  <a:srgbClr val="000000"/>
                </a:solidFill>
                <a:ea typeface="Verdana" pitchFamily="34" charset="0"/>
              </a:rPr>
              <a:t>if </a:t>
            </a:r>
            <a:r>
              <a:rPr lang="en-US" kern="0" dirty="0" smtClean="0">
                <a:solidFill>
                  <a:srgbClr val="000000"/>
                </a:solidFill>
                <a:ea typeface="Verdana" pitchFamily="34" charset="0"/>
              </a:rPr>
              <a:t>necessary, </a:t>
            </a:r>
            <a:r>
              <a:rPr lang="en-US" kern="0" dirty="0">
                <a:solidFill>
                  <a:srgbClr val="000000"/>
                </a:solidFill>
                <a:ea typeface="Verdana" pitchFamily="34" charset="0"/>
              </a:rPr>
              <a:t>large and significant preparedness-related issues, such as national coordination of preparedness, development of forms of cooperation, operational models, research and </a:t>
            </a:r>
            <a:r>
              <a:rPr lang="en-US" kern="0" dirty="0" smtClean="0">
                <a:solidFill>
                  <a:srgbClr val="000000"/>
                </a:solidFill>
                <a:ea typeface="Verdana" pitchFamily="34" charset="0"/>
              </a:rPr>
              <a:t>training</a:t>
            </a:r>
            <a:endParaRPr lang="en-US" sz="1600" baseline="0" dirty="0">
              <a:latin typeface="Calibri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2018399" y="1752772"/>
            <a:ext cx="0" cy="1887487"/>
          </a:xfrm>
          <a:prstGeom prst="line">
            <a:avLst/>
          </a:prstGeom>
          <a:ln w="12700" cmpd="sng">
            <a:solidFill>
              <a:schemeClr val="accent5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052256" y="1752772"/>
            <a:ext cx="0" cy="1887487"/>
          </a:xfrm>
          <a:prstGeom prst="line">
            <a:avLst/>
          </a:prstGeom>
          <a:ln w="12700" cmpd="sng">
            <a:solidFill>
              <a:schemeClr val="accent5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928560" y="1752772"/>
            <a:ext cx="0" cy="1887487"/>
          </a:xfrm>
          <a:prstGeom prst="line">
            <a:avLst/>
          </a:prstGeom>
          <a:ln w="12700" cmpd="sng">
            <a:solidFill>
              <a:schemeClr val="accent5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" name="Picture 18" descr="slide_8_kuva_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2708" y="4939782"/>
            <a:ext cx="1347216" cy="966216"/>
          </a:xfrm>
          <a:prstGeom prst="rect">
            <a:avLst/>
          </a:prstGeom>
        </p:spPr>
      </p:pic>
      <p:pic>
        <p:nvPicPr>
          <p:cNvPr id="22" name="Picture 21" descr="slide_8_kuva_b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4851" y="5051960"/>
            <a:ext cx="918015" cy="879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739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orakulmio 2"/>
          <p:cNvSpPr/>
          <p:nvPr/>
        </p:nvSpPr>
        <p:spPr>
          <a:xfrm>
            <a:off x="4139952" y="5878286"/>
            <a:ext cx="2232273" cy="28701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>
                <a:latin typeface="Calibri"/>
                <a:ea typeface="Verdana" pitchFamily="34" charset="0"/>
                <a:cs typeface="Verdana" pitchFamily="34" charset="0"/>
              </a:rPr>
              <a:t>Roadmap</a:t>
            </a:r>
            <a:r>
              <a:rPr lang="fi-FI" dirty="0">
                <a:latin typeface="Calibri"/>
                <a:ea typeface="Verdana" pitchFamily="34" charset="0"/>
                <a:cs typeface="Verdana" pitchFamily="34" charset="0"/>
              </a:rPr>
              <a:t> for the </a:t>
            </a:r>
            <a:r>
              <a:rPr lang="fi-FI" dirty="0" err="1" smtClean="0">
                <a:latin typeface="Calibri"/>
                <a:ea typeface="Verdana" pitchFamily="34" charset="0"/>
                <a:cs typeface="Verdana" pitchFamily="34" charset="0"/>
              </a:rPr>
              <a:t>Cyber</a:t>
            </a:r>
            <a:r>
              <a:rPr lang="fi-FI" dirty="0" smtClean="0">
                <a:latin typeface="Calibri"/>
                <a:ea typeface="Verdana" pitchFamily="34" charset="0"/>
                <a:cs typeface="Verdana" pitchFamily="34" charset="0"/>
              </a:rPr>
              <a:t> </a:t>
            </a:r>
            <a:r>
              <a:rPr lang="fi-FI" dirty="0">
                <a:latin typeface="Calibri"/>
                <a:ea typeface="Verdana" pitchFamily="34" charset="0"/>
                <a:cs typeface="Verdana" pitchFamily="34" charset="0"/>
              </a:rPr>
              <a:t>S</a:t>
            </a:r>
            <a:r>
              <a:rPr lang="fi-FI" dirty="0" smtClean="0">
                <a:latin typeface="Calibri"/>
                <a:ea typeface="Verdana" pitchFamily="34" charset="0"/>
                <a:cs typeface="Verdana" pitchFamily="34" charset="0"/>
              </a:rPr>
              <a:t>ecurity </a:t>
            </a:r>
            <a:r>
              <a:rPr lang="fi-FI" dirty="0" err="1">
                <a:latin typeface="Calibri"/>
                <a:ea typeface="Verdana" pitchFamily="34" charset="0"/>
                <a:cs typeface="Verdana" pitchFamily="34" charset="0"/>
              </a:rPr>
              <a:t>S</a:t>
            </a:r>
            <a:r>
              <a:rPr lang="fi-FI" dirty="0" err="1" smtClean="0">
                <a:latin typeface="Calibri"/>
                <a:ea typeface="Verdana" pitchFamily="34" charset="0"/>
                <a:cs typeface="Verdana" pitchFamily="34" charset="0"/>
              </a:rPr>
              <a:t>trategy</a:t>
            </a:r>
            <a:endParaRPr lang="fi-FI" dirty="0">
              <a:latin typeface="Calibri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870E0B8-A846-461D-B495-BCB6E1BFF132}" type="datetime1">
              <a:rPr lang="fi-FI" smtClean="0"/>
              <a:pPr>
                <a:defRPr/>
              </a:pPr>
              <a:t>21.8.2015</a:t>
            </a:fld>
            <a:endParaRPr lang="en-US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2CD62A8-6217-4246-A73F-177DF0BC626C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6" name="Sisällön paikkamerkki 2"/>
          <p:cNvSpPr>
            <a:spLocks noGrp="1"/>
          </p:cNvSpPr>
          <p:nvPr>
            <p:ph idx="4294967295"/>
          </p:nvPr>
        </p:nvSpPr>
        <p:spPr bwMode="auto">
          <a:xfrm>
            <a:off x="251520" y="773263"/>
            <a:ext cx="8279879" cy="2041153"/>
          </a:xfrm>
          <a:prstGeom prst="rect">
            <a:avLst/>
          </a:prstGeom>
          <a:solidFill>
            <a:schemeClr val="bg1"/>
          </a:solidFill>
          <a:ln>
            <a:miter lim="800000"/>
            <a:headEnd/>
            <a:tailEnd/>
          </a:ln>
        </p:spPr>
        <p:txBody>
          <a:bodyPr/>
          <a:lstStyle/>
          <a:p>
            <a:pPr>
              <a:buFont typeface="Wingdings" pitchFamily="2" charset="2"/>
              <a:buChar char="§"/>
              <a:defRPr/>
            </a:pPr>
            <a:r>
              <a:rPr lang="en-US" sz="1600" dirty="0">
                <a:latin typeface="Calibri" pitchFamily="34" charset="0"/>
                <a:cs typeface="Calibri" pitchFamily="34" charset="0"/>
              </a:rPr>
              <a:t>Cabinet committee on foreign and security policy, headed by the President, decided in March 2011 to create 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a national 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cybersecurity strategy for 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Finland</a:t>
            </a:r>
            <a:endParaRPr lang="en-US" sz="1600" dirty="0"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§"/>
              <a:defRPr/>
            </a:pPr>
            <a:r>
              <a:rPr lang="en-US" sz="1600" dirty="0">
                <a:latin typeface="Calibri" pitchFamily="34" charset="0"/>
                <a:cs typeface="Calibri" pitchFamily="34" charset="0"/>
              </a:rPr>
              <a:t>In April 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2011, 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a task force of 17 persons and secretariat of 7 persons was 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appointed</a:t>
            </a:r>
            <a:endParaRPr lang="en-US" sz="1600" dirty="0"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§"/>
              <a:defRPr/>
            </a:pPr>
            <a:r>
              <a:rPr lang="en-US" sz="1600" dirty="0">
                <a:latin typeface="Calibri" pitchFamily="34" charset="0"/>
                <a:cs typeface="Calibri" pitchFamily="34" charset="0"/>
              </a:rPr>
              <a:t>Main governmental security functions and 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organizations that 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represent private companies that command critical 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infrastructure  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were invited 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to participate  </a:t>
            </a:r>
            <a:endParaRPr lang="en-US" sz="1600" dirty="0"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§"/>
              <a:defRPr/>
            </a:pPr>
            <a:r>
              <a:rPr lang="en-US" sz="1600" dirty="0">
                <a:latin typeface="Calibri" pitchFamily="34" charset="0"/>
                <a:cs typeface="Calibri" pitchFamily="34" charset="0"/>
              </a:rPr>
              <a:t>The strategy 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is 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based on the 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Security Strategy 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for 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Society 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and is a part of its implementation</a:t>
            </a:r>
            <a:endParaRPr lang="fi-FI" sz="1600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7" name="Taulukko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0572231"/>
              </p:ext>
            </p:extLst>
          </p:nvPr>
        </p:nvGraphicFramePr>
        <p:xfrm>
          <a:off x="834012" y="2647774"/>
          <a:ext cx="7852787" cy="330652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536415"/>
                <a:gridCol w="6316372"/>
              </a:tblGrid>
              <a:tr h="840581"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2011</a:t>
                      </a:r>
                      <a:endParaRPr lang="fi-FI" sz="14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b="0" noProof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Conduct</a:t>
                      </a:r>
                      <a:r>
                        <a:rPr lang="en-US" sz="1400" b="0" baseline="0" noProof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p</a:t>
                      </a:r>
                      <a:r>
                        <a:rPr lang="en-US" sz="1400" b="0" noProof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reliminary</a:t>
                      </a:r>
                      <a:r>
                        <a:rPr lang="en-US" sz="1400" b="0" baseline="0" noProof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study</a:t>
                      </a:r>
                      <a:br>
                        <a:rPr lang="en-US" sz="1400" b="0" baseline="0" noProof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</a:br>
                      <a:r>
                        <a:rPr lang="en-US" sz="1400" b="0" baseline="0" noProof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Identify focus areas for the strategy</a:t>
                      </a:r>
                      <a:endParaRPr lang="en-US" sz="1400" b="0" noProof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</a:tr>
              <a:tr h="840581"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2012</a:t>
                      </a:r>
                      <a:endParaRPr lang="fi-FI" sz="14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b="0" noProof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Create</a:t>
                      </a:r>
                      <a:r>
                        <a:rPr lang="en-US" sz="1400" b="0" baseline="0" noProof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the s</a:t>
                      </a:r>
                      <a:r>
                        <a:rPr lang="en-US" sz="1400" b="0" noProof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trategy</a:t>
                      </a:r>
                    </a:p>
                    <a:p>
                      <a:r>
                        <a:rPr lang="en-US" sz="1400" b="0" noProof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Approve </a:t>
                      </a:r>
                      <a:r>
                        <a:rPr lang="en-US" sz="1400" b="0" baseline="0" noProof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</a:t>
                      </a:r>
                      <a:r>
                        <a:rPr lang="en-US" sz="1400" b="0" noProof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mplementation plan for</a:t>
                      </a:r>
                      <a:r>
                        <a:rPr lang="en-US" sz="1400" b="0" baseline="0" noProof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the strategy</a:t>
                      </a:r>
                      <a:endParaRPr lang="en-US" sz="1400" b="0" noProof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</a:tr>
              <a:tr h="840581"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2013-2015</a:t>
                      </a:r>
                      <a:endParaRPr lang="fi-FI" sz="14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b="0" noProof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Implement</a:t>
                      </a:r>
                      <a:r>
                        <a:rPr lang="en-US" sz="1400" b="0" baseline="0" noProof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US" sz="1400" b="0" noProof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the strategy</a:t>
                      </a:r>
                    </a:p>
                    <a:p>
                      <a:r>
                        <a:rPr lang="en-US" sz="1400" b="0" baseline="0" noProof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Implement a continuous improvement process</a:t>
                      </a:r>
                      <a:endParaRPr lang="en-US" sz="1400" b="0" noProof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</a:tr>
              <a:tr h="784779">
                <a:tc>
                  <a:txBody>
                    <a:bodyPr/>
                    <a:lstStyle/>
                    <a:p>
                      <a:pPr algn="ctr"/>
                      <a:r>
                        <a:rPr lang="fi-FI" sz="14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2016</a:t>
                      </a:r>
                      <a:endParaRPr lang="fi-FI" sz="14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b="0" noProof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Finland is global</a:t>
                      </a:r>
                      <a:r>
                        <a:rPr lang="en-US" sz="1400" b="0" baseline="0" noProof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forerunner in cybersecurity</a:t>
                      </a:r>
                      <a:endParaRPr lang="en-US" sz="1400" b="0" noProof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17069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orakulmio 12"/>
          <p:cNvSpPr/>
          <p:nvPr/>
        </p:nvSpPr>
        <p:spPr>
          <a:xfrm>
            <a:off x="4139952" y="5878286"/>
            <a:ext cx="2232273" cy="28701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11188" y="44624"/>
            <a:ext cx="7849244" cy="1143000"/>
          </a:xfrm>
        </p:spPr>
        <p:txBody>
          <a:bodyPr/>
          <a:lstStyle/>
          <a:p>
            <a:r>
              <a:rPr lang="en-GB" dirty="0">
                <a:latin typeface="Calibri"/>
                <a:ea typeface="Verdana" pitchFamily="34" charset="0"/>
                <a:cs typeface="Verdana" pitchFamily="34" charset="0"/>
              </a:rPr>
              <a:t>Cyber </a:t>
            </a:r>
            <a:r>
              <a:rPr lang="en-GB" dirty="0" smtClean="0">
                <a:latin typeface="Calibri"/>
                <a:ea typeface="Verdana" pitchFamily="34" charset="0"/>
                <a:cs typeface="Verdana" pitchFamily="34" charset="0"/>
              </a:rPr>
              <a:t>Security Strategy </a:t>
            </a:r>
            <a:r>
              <a:rPr lang="en-GB" dirty="0">
                <a:latin typeface="Calibri"/>
                <a:ea typeface="Verdana" pitchFamily="34" charset="0"/>
                <a:cs typeface="Verdana" pitchFamily="34" charset="0"/>
              </a:rPr>
              <a:t>– </a:t>
            </a:r>
            <a:r>
              <a:rPr lang="en-GB" dirty="0" smtClean="0">
                <a:latin typeface="Calibri"/>
                <a:ea typeface="Verdana" pitchFamily="34" charset="0"/>
                <a:cs typeface="Verdana" pitchFamily="34" charset="0"/>
              </a:rPr>
              <a:t>factors to be </a:t>
            </a:r>
            <a:r>
              <a:rPr lang="en-GB" dirty="0" err="1" smtClean="0">
                <a:latin typeface="Calibri"/>
                <a:ea typeface="Verdana" pitchFamily="34" charset="0"/>
                <a:cs typeface="Verdana" pitchFamily="34" charset="0"/>
              </a:rPr>
              <a:t>concidered</a:t>
            </a:r>
            <a:endParaRPr lang="fi-FI" dirty="0">
              <a:latin typeface="Calibri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79512" y="1052736"/>
            <a:ext cx="8280920" cy="936104"/>
          </a:xfrm>
          <a:solidFill>
            <a:schemeClr val="accent5"/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indent="0" algn="ctr">
              <a:buNone/>
            </a:pPr>
            <a:r>
              <a:rPr lang="fi-FI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Vision, </a:t>
            </a:r>
            <a:r>
              <a:rPr lang="fi-FI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Political</a:t>
            </a:r>
            <a:r>
              <a:rPr lang="fi-FI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fi-FI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will</a:t>
            </a:r>
            <a:endParaRPr lang="fi-FI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870E0B8-A846-461D-B495-BCB6E1BFF132}" type="datetime1">
              <a:rPr lang="fi-FI" smtClean="0"/>
              <a:pPr>
                <a:defRPr/>
              </a:pPr>
              <a:t>21.8.2015</a:t>
            </a:fld>
            <a:endParaRPr lang="en-US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2CD62A8-6217-4246-A73F-177DF0BC626C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6" name="Pyöristetty suorakulmio 5"/>
          <p:cNvSpPr/>
          <p:nvPr/>
        </p:nvSpPr>
        <p:spPr bwMode="auto">
          <a:xfrm>
            <a:off x="179512" y="2060848"/>
            <a:ext cx="5328592" cy="864096"/>
          </a:xfrm>
          <a:prstGeom prst="roundRect">
            <a:avLst/>
          </a:prstGeom>
          <a:solidFill>
            <a:schemeClr val="accent5"/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fi-FI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Overall</a:t>
            </a:r>
            <a:r>
              <a:rPr lang="fi-FI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i-FI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situational</a:t>
            </a:r>
            <a:r>
              <a:rPr lang="fi-FI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i-FI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awareness</a:t>
            </a:r>
            <a:endParaRPr lang="fi-FI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fi-FI" sz="1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Threats</a:t>
            </a:r>
            <a:r>
              <a:rPr lang="fi-FI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fi-FI" sz="1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risks</a:t>
            </a:r>
            <a:r>
              <a:rPr lang="fi-FI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fi-FI" sz="1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vulnerabilities</a:t>
            </a:r>
            <a:endParaRPr lang="fi-FI" sz="1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fi-FI" sz="1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Vital</a:t>
            </a:r>
            <a:r>
              <a:rPr lang="fi-FI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i-FI" sz="1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functions</a:t>
            </a:r>
            <a:r>
              <a:rPr lang="fi-FI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</a:t>
            </a:r>
            <a:r>
              <a:rPr lang="fi-FI" sz="1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society</a:t>
            </a:r>
            <a:endParaRPr kumimoji="0" lang="fi-FI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Pyöristetty suorakulmio 6"/>
          <p:cNvSpPr/>
          <p:nvPr/>
        </p:nvSpPr>
        <p:spPr bwMode="auto">
          <a:xfrm>
            <a:off x="179512" y="3007000"/>
            <a:ext cx="5328592" cy="1066728"/>
          </a:xfrm>
          <a:prstGeom prst="roundRect">
            <a:avLst/>
          </a:prstGeom>
          <a:solidFill>
            <a:schemeClr val="accent5"/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fi-FI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Implementing</a:t>
            </a:r>
            <a:r>
              <a:rPr lang="fi-FI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i-FI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cyber</a:t>
            </a:r>
            <a:r>
              <a:rPr lang="fi-FI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i-FI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security</a:t>
            </a:r>
            <a:endParaRPr lang="fi-FI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Guidance, structures, responsibilities and output</a:t>
            </a:r>
          </a:p>
          <a:p>
            <a:pPr algn="ctr"/>
            <a:r>
              <a:rPr lang="fi-FI" sz="1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Capabilities</a:t>
            </a:r>
            <a:r>
              <a:rPr lang="fi-FI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</a:t>
            </a:r>
            <a:r>
              <a:rPr lang="fi-FI" sz="1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intelligence</a:t>
            </a:r>
            <a:r>
              <a:rPr lang="fi-FI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fi-FI" sz="1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protection</a:t>
            </a:r>
            <a:r>
              <a:rPr lang="fi-FI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fi-FI" sz="1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defence</a:t>
            </a:r>
            <a:r>
              <a:rPr lang="fi-FI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fi-FI" sz="1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influence</a:t>
            </a:r>
            <a:endParaRPr lang="fi-FI" sz="1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Coordination of projects and strategies</a:t>
            </a:r>
            <a:endParaRPr lang="fi-FI" sz="1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Pyöristetty suorakulmio 7"/>
          <p:cNvSpPr/>
          <p:nvPr/>
        </p:nvSpPr>
        <p:spPr bwMode="auto">
          <a:xfrm>
            <a:off x="179512" y="4113919"/>
            <a:ext cx="2592288" cy="1066729"/>
          </a:xfrm>
          <a:prstGeom prst="roundRect">
            <a:avLst/>
          </a:prstGeom>
          <a:solidFill>
            <a:schemeClr val="accent5"/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fi-FI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Competences</a:t>
            </a:r>
            <a:endParaRPr lang="fi-FI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Training and education Development</a:t>
            </a:r>
          </a:p>
          <a:p>
            <a:pPr algn="ctr"/>
            <a:r>
              <a:rPr lang="fi-FI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Research</a:t>
            </a:r>
          </a:p>
        </p:txBody>
      </p:sp>
      <p:sp>
        <p:nvSpPr>
          <p:cNvPr id="9" name="Pyöristetty suorakulmio 8"/>
          <p:cNvSpPr/>
          <p:nvPr/>
        </p:nvSpPr>
        <p:spPr bwMode="auto">
          <a:xfrm>
            <a:off x="2915816" y="4123968"/>
            <a:ext cx="2592288" cy="1056680"/>
          </a:xfrm>
          <a:prstGeom prst="roundRect">
            <a:avLst/>
          </a:prstGeom>
          <a:solidFill>
            <a:schemeClr val="accent5"/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fi-FI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Legislation</a:t>
            </a:r>
            <a:r>
              <a:rPr lang="fi-FI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en-US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National and international</a:t>
            </a:r>
            <a:endParaRPr lang="fi-FI" sz="1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Pyöristetty suorakulmio 9"/>
          <p:cNvSpPr/>
          <p:nvPr/>
        </p:nvSpPr>
        <p:spPr bwMode="auto">
          <a:xfrm>
            <a:off x="5580112" y="2060848"/>
            <a:ext cx="2592288" cy="2736304"/>
          </a:xfrm>
          <a:prstGeom prst="roundRect">
            <a:avLst/>
          </a:prstGeom>
          <a:solidFill>
            <a:schemeClr val="accent5"/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Making full use of opportunities</a:t>
            </a:r>
          </a:p>
          <a:p>
            <a:pPr algn="ctr"/>
            <a:r>
              <a:rPr lang="en-US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Civil society</a:t>
            </a:r>
          </a:p>
          <a:p>
            <a:pPr algn="ctr"/>
            <a:r>
              <a:rPr lang="en-US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 business activities</a:t>
            </a:r>
            <a:endParaRPr lang="fi-FI" sz="1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Pyöristetty suorakulmio 10"/>
          <p:cNvSpPr/>
          <p:nvPr/>
        </p:nvSpPr>
        <p:spPr bwMode="auto">
          <a:xfrm>
            <a:off x="179512" y="5220840"/>
            <a:ext cx="4032448" cy="864096"/>
          </a:xfrm>
          <a:prstGeom prst="roundRect">
            <a:avLst/>
          </a:prstGeom>
          <a:solidFill>
            <a:schemeClr val="accent5"/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fi-FI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Concepts</a:t>
            </a:r>
            <a:r>
              <a:rPr lang="fi-FI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fi-FI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definitions</a:t>
            </a:r>
            <a:endParaRPr lang="fi-FI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Pyöristetty suorakulmio 11"/>
          <p:cNvSpPr/>
          <p:nvPr/>
        </p:nvSpPr>
        <p:spPr bwMode="auto">
          <a:xfrm>
            <a:off x="4355976" y="5220840"/>
            <a:ext cx="3816424" cy="864096"/>
          </a:xfrm>
          <a:prstGeom prst="roundRect">
            <a:avLst/>
          </a:prstGeom>
          <a:solidFill>
            <a:schemeClr val="accent5"/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fi-FI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International </a:t>
            </a:r>
            <a:r>
              <a:rPr lang="fi-FI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cooperation</a:t>
            </a:r>
            <a:endParaRPr lang="fi-FI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364002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urvallisuuskomitea_powerpoint">
  <a:themeElements>
    <a:clrScheme name="Turvallisuuskomitea valmis">
      <a:dk1>
        <a:sysClr val="windowText" lastClr="000000"/>
      </a:dk1>
      <a:lt1>
        <a:sysClr val="window" lastClr="FFFFFF"/>
      </a:lt1>
      <a:dk2>
        <a:srgbClr val="053E8F"/>
      </a:dk2>
      <a:lt2>
        <a:srgbClr val="EEECE1"/>
      </a:lt2>
      <a:accent1>
        <a:srgbClr val="053E8E"/>
      </a:accent1>
      <a:accent2>
        <a:srgbClr val="5AAC35"/>
      </a:accent2>
      <a:accent3>
        <a:srgbClr val="4E5050"/>
      </a:accent3>
      <a:accent4>
        <a:srgbClr val="8E0F6A"/>
      </a:accent4>
      <a:accent5>
        <a:srgbClr val="0D84D0"/>
      </a:accent5>
      <a:accent6>
        <a:srgbClr val="DE6422"/>
      </a:accent6>
      <a:hlink>
        <a:srgbClr val="17447D"/>
      </a:hlink>
      <a:folHlink>
        <a:srgbClr val="B51C30"/>
      </a:folHlink>
    </a:clrScheme>
    <a:fontScheme name="Expo">
      <a:majorFont>
        <a:latin typeface="Calibri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Calibri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noAutofit/>
      </a:bodyPr>
      <a:lstStyle>
        <a:defPPr>
          <a:defRPr sz="1400" dirty="0" err="1" smtClean="0">
            <a:latin typeface="Calibri"/>
            <a:cs typeface="Calibri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Turvallisuuskomitea">
  <a:themeElements>
    <a:clrScheme name="Custom 6">
      <a:dk1>
        <a:sysClr val="windowText" lastClr="000000"/>
      </a:dk1>
      <a:lt1>
        <a:sysClr val="window" lastClr="FFFFFF"/>
      </a:lt1>
      <a:dk2>
        <a:srgbClr val="17447D"/>
      </a:dk2>
      <a:lt2>
        <a:srgbClr val="EEECE1"/>
      </a:lt2>
      <a:accent1>
        <a:srgbClr val="053F8F"/>
      </a:accent1>
      <a:accent2>
        <a:srgbClr val="1C9B39"/>
      </a:accent2>
      <a:accent3>
        <a:srgbClr val="C1005C"/>
      </a:accent3>
      <a:accent4>
        <a:srgbClr val="585A59"/>
      </a:accent4>
      <a:accent5>
        <a:srgbClr val="0E87D3"/>
      </a:accent5>
      <a:accent6>
        <a:srgbClr val="DC5B21"/>
      </a:accent6>
      <a:hlink>
        <a:srgbClr val="053E90"/>
      </a:hlink>
      <a:folHlink>
        <a:srgbClr val="AA233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noAutofit/>
      </a:bodyPr>
      <a:lstStyle>
        <a:defPPr>
          <a:defRPr sz="1400" baseline="0" dirty="0">
            <a:latin typeface="Calibri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Turvallisuuskomitea_powerpoint.potx</Template>
  <TotalTime>7394</TotalTime>
  <Words>1273</Words>
  <Application>Microsoft Office PowerPoint</Application>
  <PresentationFormat>Näytössä katseltava diaesitys (4:3)</PresentationFormat>
  <Paragraphs>331</Paragraphs>
  <Slides>26</Slides>
  <Notes>23</Notes>
  <HiddenSlides>0</HiddenSlides>
  <MMClips>0</MMClips>
  <ScaleCrop>false</ScaleCrop>
  <HeadingPairs>
    <vt:vector size="4" baseType="variant">
      <vt:variant>
        <vt:lpstr>Teema</vt:lpstr>
      </vt:variant>
      <vt:variant>
        <vt:i4>2</vt:i4>
      </vt:variant>
      <vt:variant>
        <vt:lpstr>Dian otsikot</vt:lpstr>
      </vt:variant>
      <vt:variant>
        <vt:i4>26</vt:i4>
      </vt:variant>
    </vt:vector>
  </HeadingPairs>
  <TitlesOfParts>
    <vt:vector size="28" baseType="lpstr">
      <vt:lpstr>Turvallisuuskomitea_powerpoint</vt:lpstr>
      <vt:lpstr>Turvallisuuskomitea</vt:lpstr>
      <vt:lpstr>Finnish Cyber Security Strategy </vt:lpstr>
      <vt:lpstr>Changing threat landscape </vt:lpstr>
      <vt:lpstr>Cyber espionage on the rise (McAfee, Verizon)</vt:lpstr>
      <vt:lpstr>PowerPoint-esitys</vt:lpstr>
      <vt:lpstr>Comprehensive approach</vt:lpstr>
      <vt:lpstr>Principles of Crisis Management in Finland</vt:lpstr>
      <vt:lpstr>PowerPoint-esitys</vt:lpstr>
      <vt:lpstr>Roadmap for the Cyber Security Strategy</vt:lpstr>
      <vt:lpstr>Cyber Security Strategy – factors to be concidered</vt:lpstr>
      <vt:lpstr>Cyber Security Strategy – Administration</vt:lpstr>
      <vt:lpstr>Cyber Security Strategy Vision</vt:lpstr>
      <vt:lpstr>10 Cyber Security Guidelines </vt:lpstr>
      <vt:lpstr>PowerPoint-esitys</vt:lpstr>
      <vt:lpstr>Implementation program</vt:lpstr>
      <vt:lpstr>Major Challenges</vt:lpstr>
      <vt:lpstr>Implementation - where have we succeeded?</vt:lpstr>
      <vt:lpstr>NCSC-FI's role</vt:lpstr>
      <vt:lpstr>First line – ISPs</vt:lpstr>
      <vt:lpstr>Result</vt:lpstr>
      <vt:lpstr>Second line – HAVARO</vt:lpstr>
      <vt:lpstr>Third line</vt:lpstr>
      <vt:lpstr>Finnish success factors</vt:lpstr>
      <vt:lpstr>PowerPoint-esitys</vt:lpstr>
      <vt:lpstr>Finnish Information Society Code </vt:lpstr>
      <vt:lpstr>Working group on intelligence gathering - tasks</vt:lpstr>
      <vt:lpstr>To be carefully considered</vt:lpstr>
    </vt:vector>
  </TitlesOfParts>
  <Company>Mainostoimisto HINKU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Katri Tiainen</dc:creator>
  <cp:lastModifiedBy>Honko Matti PLM</cp:lastModifiedBy>
  <cp:revision>613</cp:revision>
  <cp:lastPrinted>2015-01-20T09:07:06Z</cp:lastPrinted>
  <dcterms:created xsi:type="dcterms:W3CDTF">2013-06-28T06:52:04Z</dcterms:created>
  <dcterms:modified xsi:type="dcterms:W3CDTF">2015-08-21T12:16:22Z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3" name="_NewReviewCycle">
    <vt:lpwstr/>
  </property>
</Properties>
</file>